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6" r:id="rId2"/>
    <p:sldId id="560" r:id="rId3"/>
    <p:sldId id="561" r:id="rId4"/>
    <p:sldId id="562" r:id="rId5"/>
    <p:sldId id="564" r:id="rId6"/>
    <p:sldId id="563" r:id="rId7"/>
    <p:sldId id="1049" r:id="rId8"/>
    <p:sldId id="1050" r:id="rId9"/>
    <p:sldId id="984" r:id="rId10"/>
    <p:sldId id="985" r:id="rId11"/>
    <p:sldId id="986" r:id="rId12"/>
    <p:sldId id="992" r:id="rId13"/>
    <p:sldId id="1041" r:id="rId14"/>
    <p:sldId id="1046" r:id="rId15"/>
    <p:sldId id="642" r:id="rId16"/>
    <p:sldId id="681" r:id="rId17"/>
    <p:sldId id="630" r:id="rId18"/>
    <p:sldId id="687" r:id="rId19"/>
    <p:sldId id="688" r:id="rId20"/>
    <p:sldId id="635" r:id="rId21"/>
    <p:sldId id="634" r:id="rId22"/>
    <p:sldId id="637" r:id="rId23"/>
    <p:sldId id="638" r:id="rId24"/>
    <p:sldId id="896" r:id="rId25"/>
    <p:sldId id="640" r:id="rId26"/>
    <p:sldId id="63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6B21A-D477-425A-BFA6-9BAE297E59DF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9F2EC-49D3-4026-8806-0AF6C2FF7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44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0D0D30C0-5149-4492-8414-B8B776E0B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979C85F-C6A3-4CCF-98B3-29F91A557653}" type="slidenum">
              <a:rPr lang="en-US" altLang="ru-RU" sz="1200">
                <a:latin typeface="Times New Roman" panose="02020603050405020304" pitchFamily="18" charset="0"/>
              </a:rPr>
              <a:pPr/>
              <a:t>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F49936FC-EB85-4831-B29E-9AC6B1E9A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14905CB-825B-40F6-82EF-6EBDA01608B7}" type="slidenum">
              <a:rPr lang="en-US" altLang="ru-RU" sz="1200">
                <a:latin typeface="Times New Roman" panose="02020603050405020304" pitchFamily="18" charset="0"/>
              </a:rPr>
              <a:pPr/>
              <a:t>11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61F4E612-AB35-4607-A179-558929D19B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9AEF11D6-2B20-4DD8-A6AF-C860B8D969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23521D13-C563-4476-BF8A-38ED708886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12B14CB-3279-4C75-8CB4-12CC17F3E4FF}" type="slidenum">
              <a:rPr lang="en-US" altLang="ru-RU" sz="1200">
                <a:latin typeface="Times New Roman" panose="02020603050405020304" pitchFamily="18" charset="0"/>
              </a:rPr>
              <a:pPr/>
              <a:t>12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B0D7CEF1-D085-4138-97DD-9D98A63ECE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A3CDD93E-7F27-4365-912F-0B257A80F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B49D3DA2-C453-4E0C-870E-89F086419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B5AE5F1-19CC-4827-B46B-DA8F806BB752}" type="slidenum">
              <a:rPr lang="en-US" altLang="ru-RU" sz="1200">
                <a:latin typeface="Times New Roman" panose="02020603050405020304" pitchFamily="18" charset="0"/>
              </a:rPr>
              <a:pPr/>
              <a:t>13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240ABCC5-BE3E-49EC-853C-A93D35A1A6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8861A72C-F518-4916-B66F-82BAFA352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7D26C173-4D84-4094-A091-18E9E221C4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B3820C-0D16-4604-864B-755904352FD7}" type="slidenum">
              <a:rPr lang="en-US" altLang="ru-RU" sz="1200">
                <a:latin typeface="Times New Roman" panose="02020603050405020304" pitchFamily="18" charset="0"/>
              </a:rPr>
              <a:pPr/>
              <a:t>14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416A0202-7B48-46A7-9759-42E32955A1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2231461-8BBA-4BEB-8CB2-E6B459E204D1}" type="slidenum">
              <a:rPr lang="en-US" altLang="ru-RU" sz="1200">
                <a:latin typeface="Times New Roman" panose="02020603050405020304" pitchFamily="18" charset="0"/>
              </a:rPr>
              <a:pPr/>
              <a:t>15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71557173-1B9F-46EB-B967-5EEF66AC035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33414633-EFEC-4D26-8CB8-8D0655775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90E2B035-DDF2-4282-8880-B09EE84FCE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9D83488-1AB8-403D-9B1F-47BBE5451774}" type="slidenum">
              <a:rPr lang="en-US" altLang="ru-RU" sz="1200">
                <a:latin typeface="Times New Roman" panose="02020603050405020304" pitchFamily="18" charset="0"/>
              </a:rPr>
              <a:pPr/>
              <a:t>16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F9A64812-B86F-4886-9F89-03A93A9D0A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936E08A-04BF-4EFC-8153-DEAB4DA2ADB8}" type="slidenum">
              <a:rPr lang="en-US" altLang="ru-RU" sz="1200">
                <a:latin typeface="Times New Roman" panose="02020603050405020304" pitchFamily="18" charset="0"/>
              </a:rPr>
              <a:pPr/>
              <a:t>17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C815FA09-E38B-47B1-939F-CBD8EAAF14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582240FB-4FB4-46C2-997B-44F51EF2A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A7BC022D-A5DB-4032-85F4-6A1795A16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72E27F-AD63-4BD1-A9D5-DDE8C248A4F8}" type="slidenum">
              <a:rPr lang="en-US" altLang="ru-RU" sz="1200">
                <a:latin typeface="Times New Roman" panose="02020603050405020304" pitchFamily="18" charset="0"/>
              </a:rPr>
              <a:pPr/>
              <a:t>18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56936585-48B1-440A-A58E-B7C5F6F811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B2B44F94-FFDC-4AD9-88B9-003213441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3C3B586D-CDA7-476F-88FE-D17923D146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E86C78C-C335-461D-9D91-933CB9014F41}" type="slidenum">
              <a:rPr lang="en-US" altLang="ru-RU" sz="1200">
                <a:latin typeface="Times New Roman" panose="02020603050405020304" pitchFamily="18" charset="0"/>
              </a:rPr>
              <a:pPr/>
              <a:t>19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32F9E485-797B-4122-A9B4-E90E82960E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1687ECB3-D508-4411-87CF-269D7B20E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EB486453-93DB-4F0D-94C1-E94D60D72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DAD252-F08B-4C4E-80AA-265FC35BF009}" type="slidenum">
              <a:rPr lang="en-US" altLang="ru-RU" sz="1200">
                <a:latin typeface="Times New Roman" panose="02020603050405020304" pitchFamily="18" charset="0"/>
              </a:rPr>
              <a:pPr/>
              <a:t>20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10AB0691-401A-46D5-B339-D41685FCEE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2AC94BE9-EFCE-4F27-97BD-75754BBAA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53B6CFC5-2543-4670-A39A-A9646E693E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2727A0A-E314-4D62-A66D-63F47A689A4B}" type="slidenum">
              <a:rPr lang="en-US" altLang="ru-RU" sz="1200">
                <a:latin typeface="Times New Roman" panose="02020603050405020304" pitchFamily="18" charset="0"/>
              </a:rPr>
              <a:pPr/>
              <a:t>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904AC57A-A4AF-4573-9768-281ADCBED9E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9ECDBFF4-8D6B-4C05-8B80-97D3F3155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883DB785-9A98-40AF-9FA0-65260D546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03CE448-E4A9-4845-A280-1109A4D896B3}" type="slidenum">
              <a:rPr lang="en-US" altLang="ru-RU" sz="1200">
                <a:latin typeface="Times New Roman" panose="02020603050405020304" pitchFamily="18" charset="0"/>
              </a:rPr>
              <a:pPr/>
              <a:t>21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AB2FAA25-0385-40DB-A954-61C247531CE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2191EA42-D6EC-4BB6-A2BC-C4DBCECA0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B251F98F-AA8B-454D-814C-E37E130F50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3144B9-97CF-4A7E-8BDE-F8F3796E65DF}" type="slidenum">
              <a:rPr lang="en-US" altLang="ru-RU" sz="1200">
                <a:latin typeface="Times New Roman" panose="02020603050405020304" pitchFamily="18" charset="0"/>
              </a:rPr>
              <a:pPr/>
              <a:t>22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95CFE734-5EE0-4A57-8744-E25B1700EB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4A934111-D81E-4994-8E20-7B6ACDF1F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7E8C954A-58AF-443F-AE0C-5189C63A54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D3E5BCC-5F69-4BBB-99A5-CF8230682D32}" type="slidenum">
              <a:rPr lang="en-US" altLang="ru-RU" sz="1200">
                <a:latin typeface="Times New Roman" panose="02020603050405020304" pitchFamily="18" charset="0"/>
              </a:rPr>
              <a:pPr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C2999A6F-3755-49C5-9B5A-0F044B1159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FFD5E29C-5A90-4B68-AD47-64E59F410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1881896D-08F2-4100-80A8-491BAF15F1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2F16D4E-6049-4E13-9402-2DA1EBAA7E09}" type="slidenum">
              <a:rPr lang="en-US" altLang="ru-RU" sz="1200">
                <a:latin typeface="Times New Roman" panose="02020603050405020304" pitchFamily="18" charset="0"/>
              </a:rPr>
              <a:pPr/>
              <a:t>24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9FE06F9B-1244-4A7B-86EB-0A754EE27C6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E430FC54-B757-4704-B665-E61B9C6AAC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526D920B-9ACB-4402-BD9A-8AF2845FFE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910982-09FC-4275-80FA-3A90484A24CE}" type="slidenum">
              <a:rPr lang="en-US" altLang="ru-RU" sz="1200">
                <a:latin typeface="Times New Roman" panose="02020603050405020304" pitchFamily="18" charset="0"/>
              </a:rPr>
              <a:pPr/>
              <a:t>25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4E5D5293-1E6F-4C75-AC3F-1EBF4AD2D0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413BDBA0-B614-4117-AD3F-CBE9143E65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822E8ED2-632F-446B-BDBA-34E54FE9C9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794E89-0032-4256-80DA-C2829A4C2FC4}" type="slidenum">
              <a:rPr lang="en-US" altLang="ru-RU" sz="1200">
                <a:latin typeface="Times New Roman" panose="02020603050405020304" pitchFamily="18" charset="0"/>
              </a:rPr>
              <a:pPr/>
              <a:t>26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5187B023-4B2F-48F6-8C80-ED1C86E1D0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3DAB0D7A-E053-4B1F-9061-A0D74A343D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CB1982E9-2B28-401C-88B4-658B7B4494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7642D46-6870-469A-A66B-FAD7CF33E84A}" type="slidenum">
              <a:rPr lang="en-US" altLang="ru-RU" sz="1200">
                <a:latin typeface="Times New Roman" panose="02020603050405020304" pitchFamily="18" charset="0"/>
              </a:rPr>
              <a:pPr/>
              <a:t>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4D45D069-C779-42B5-B85D-EF006B639A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782B9E4E-3468-482A-AFD2-6BE5004A0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6E8D5D2B-D0D3-49D1-A869-A147F43C6C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3F2D322-2E53-4CC3-958E-CDA3109082B6}" type="slidenum">
              <a:rPr lang="en-US" altLang="ru-RU" sz="1200">
                <a:latin typeface="Times New Roman" panose="02020603050405020304" pitchFamily="18" charset="0"/>
              </a:rPr>
              <a:pPr/>
              <a:t>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228C8B0-71FB-4546-A983-C9C8462907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26B85F6C-66B3-439E-A95E-EB717D282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18AC8E84-621E-4461-826B-884480AEE9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3FD26EC-4294-493A-AE43-7AEEB8586ADF}" type="slidenum">
              <a:rPr lang="en-US" altLang="ru-RU" sz="1200">
                <a:latin typeface="Times New Roman" panose="02020603050405020304" pitchFamily="18" charset="0"/>
              </a:rPr>
              <a:pPr/>
              <a:t>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6E3FFB2-3AE4-4A4D-B33E-BEEB95E4768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31FD8749-1B31-4481-A5C2-0BC078C30F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1694EC1A-382D-4A84-9765-3E0C789E9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8CBAC7-8C2F-4198-AFEC-73BB86BE30C9}" type="slidenum">
              <a:rPr lang="en-US" altLang="ru-RU" sz="1200">
                <a:latin typeface="Times New Roman" panose="02020603050405020304" pitchFamily="18" charset="0"/>
              </a:rPr>
              <a:pPr/>
              <a:t>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1487632E-3B94-4536-AD22-9AB91DF123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C8DB2192-078F-4DA6-A0BB-341C4A711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BE92D95F-3BC3-4592-B520-444AACDA6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5CF2771-72BC-4BD5-BA72-BC0EB24D9A4C}" type="slidenum">
              <a:rPr lang="en-US" altLang="ru-RU" sz="1200">
                <a:latin typeface="Times New Roman" panose="02020603050405020304" pitchFamily="18" charset="0"/>
              </a:rPr>
              <a:pPr/>
              <a:t>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30E52D23-E6C5-4C7C-9366-388F7C5D12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21FFDE8E-0B6C-45F7-A2F1-E6EC8B2D2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F0386833-1415-4DDA-89C8-9664312013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CEC9CA4-8492-45E4-818A-46B861D54CDF}" type="slidenum">
              <a:rPr lang="en-US" altLang="ru-RU" sz="1200">
                <a:latin typeface="Times New Roman" panose="02020603050405020304" pitchFamily="18" charset="0"/>
              </a:rPr>
              <a:pPr/>
              <a:t>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7D15B102-F23B-40B4-892C-F170D4D7B5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67E13DC5-836E-4C63-A3C2-9932A53CA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C5CD7ED0-CBA5-457E-8EE4-07C14AA484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963FEE4-0D09-4950-A8ED-C3DD54378A9D}" type="slidenum">
              <a:rPr lang="en-US" altLang="ru-RU" sz="1200">
                <a:latin typeface="Times New Roman" panose="02020603050405020304" pitchFamily="18" charset="0"/>
              </a:rPr>
              <a:pPr/>
              <a:t>10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1FE5BB7-037B-4BED-A4F4-1D5F59C67CA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CCE20AD-8B64-46E3-98F9-873C21AB9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111760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8000" y="1447800"/>
            <a:ext cx="11176000" cy="5029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059">
            <a:extLst>
              <a:ext uri="{FF2B5EF4-FFF2-40B4-BE49-F238E27FC236}">
                <a16:creationId xmlns:a16="http://schemas.microsoft.com/office/drawing/2014/main" id="{5A133200-4BF4-4FE1-A3EC-6EAB94ACB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85F0C-4453-4060-B228-F9B6AC776A9D}" type="datetime4">
              <a:rPr lang="en-US"/>
              <a:pPr>
                <a:defRPr/>
              </a:pPr>
              <a:t>January 15, 2021</a:t>
            </a:fld>
            <a:endParaRPr lang="en-US"/>
          </a:p>
        </p:txBody>
      </p:sp>
      <p:sp>
        <p:nvSpPr>
          <p:cNvPr id="5" name="Rectangle 2060">
            <a:extLst>
              <a:ext uri="{FF2B5EF4-FFF2-40B4-BE49-F238E27FC236}">
                <a16:creationId xmlns:a16="http://schemas.microsoft.com/office/drawing/2014/main" id="{2A5F0978-4F14-4DB7-86F8-CEFAFF847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>
            <a:extLst>
              <a:ext uri="{FF2B5EF4-FFF2-40B4-BE49-F238E27FC236}">
                <a16:creationId xmlns:a16="http://schemas.microsoft.com/office/drawing/2014/main" id="{D228D3B7-BBD0-429B-9968-8ADB475B5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DD07BB-4C88-4670-977E-339CB61203D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7458663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744A1-916D-437E-9382-769A56459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582707"/>
            <a:ext cx="10993549" cy="912737"/>
          </a:xfrm>
        </p:spPr>
        <p:txBody>
          <a:bodyPr/>
          <a:lstStyle/>
          <a:p>
            <a:pPr algn="ctr"/>
            <a:r>
              <a:rPr lang="en-US" dirty="0"/>
              <a:t>The lecture 10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F201D1-00ED-4B6F-A36D-0AC97C2C9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684972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Data warehouses and </a:t>
            </a:r>
            <a:r>
              <a:rPr lang="en-US" sz="2000" dirty="0" err="1">
                <a:solidFill>
                  <a:srgbClr val="FFC000"/>
                </a:solidFill>
              </a:rPr>
              <a:t>olap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16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27932A59-56CA-4730-9B4F-0D8C66BB0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5560" y="892728"/>
            <a:ext cx="9602740" cy="609600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Three Data Warehouse Models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53FB404-D7F0-46F4-A042-576C8E3AA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1912690"/>
            <a:ext cx="9733152" cy="4564310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Enterprise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collects all of the information about subjects spanning the entire organization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Data Mart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subset of corporate-wide data that is of value to a specific groups of users.  Its scope is confined to specific, selected groups, such as marketing data mart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000" dirty="0"/>
              <a:t>Independent vs. dependent (directly from warehouse) data mart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Virtual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set of views over operational databases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Only some of the possible summary views may be materialized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949C042D-CA2A-44CC-99BC-920831C1B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901" y="866862"/>
            <a:ext cx="9823508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C000"/>
                </a:solidFill>
              </a:rPr>
              <a:t>Extraction, Transformation, and Loading (ETL)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C7F0A0E-42F3-45F2-92F6-2A1DCF97C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01" y="2097248"/>
            <a:ext cx="9373299" cy="437975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extraction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get data from multiple, heterogeneous, and external sources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detect errors in the data and rectify them when possible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transformation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convert data from legacy or host format to warehouse format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sort, summarize, consolidate, compute views, check integrity, and build </a:t>
            </a:r>
            <a:r>
              <a:rPr lang="en-US" altLang="ru-RU" sz="2400" dirty="0" err="1"/>
              <a:t>indicies</a:t>
            </a:r>
            <a:r>
              <a:rPr lang="en-US" altLang="ru-RU" sz="2400" dirty="0"/>
              <a:t> and partitions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Refresh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propagate the updates from the data sources to the warehouse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80DD52F1-7671-4EC6-8CC0-3AEB00EEF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65917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Metadata Repository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36DFD4B-6723-4C1C-96D4-245356527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011" y="1946246"/>
            <a:ext cx="9457189" cy="4606954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Meta data</a:t>
            </a:r>
            <a:r>
              <a:rPr lang="en-US" altLang="ru-RU" sz="2000" dirty="0"/>
              <a:t> is the data defining warehouse objects.  It stores: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Description of the </a:t>
            </a:r>
            <a:r>
              <a:rPr lang="en-US" altLang="ru-RU" sz="2000" dirty="0">
                <a:solidFill>
                  <a:schemeClr val="folHlink"/>
                </a:solidFill>
              </a:rPr>
              <a:t>structure</a:t>
            </a:r>
            <a:r>
              <a:rPr lang="en-US" altLang="ru-RU" sz="2000" dirty="0"/>
              <a:t> of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schema, view, dimensions, hierarchies, derived data </a:t>
            </a:r>
            <a:r>
              <a:rPr lang="en-US" altLang="ru-RU" sz="2000" dirty="0" err="1"/>
              <a:t>defn</a:t>
            </a:r>
            <a:r>
              <a:rPr lang="en-US" altLang="ru-RU" sz="2000" dirty="0"/>
              <a:t>, data mart locations and contents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Operational</a:t>
            </a:r>
            <a:r>
              <a:rPr lang="en-US" altLang="ru-RU" sz="2000" dirty="0"/>
              <a:t> meta-data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data lineage (history of migrated data and transformation path), currency of data (active, archived, or purged), monitoring information (warehouse usage statistics, error reports, audit trails)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algorithms</a:t>
            </a:r>
            <a:r>
              <a:rPr lang="en-US" altLang="ru-RU" sz="2000" dirty="0"/>
              <a:t> used for summarization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mapping</a:t>
            </a:r>
            <a:r>
              <a:rPr lang="en-US" altLang="ru-RU" sz="2000" dirty="0"/>
              <a:t> from operational environment to the data warehouse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Data related to </a:t>
            </a:r>
            <a:r>
              <a:rPr lang="en-US" altLang="ru-RU" sz="2000" dirty="0">
                <a:solidFill>
                  <a:schemeClr val="folHlink"/>
                </a:solidFill>
              </a:rPr>
              <a:t>system performance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ru-RU" sz="2000" dirty="0"/>
              <a:t>warehouse schema, view and derived data definitions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Business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business terms and definitions, ownership of data, charging policies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6815963D-38D6-4172-8425-7BB0E0E4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5768" y="621484"/>
            <a:ext cx="10363201" cy="10668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C000"/>
                </a:solidFill>
              </a:rPr>
              <a:t>Data Warehousing and On-line Analytical Processing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4DABBC3-ED02-4DA7-B011-F1B7137F6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088858"/>
            <a:ext cx="9220200" cy="423574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US" altLang="ru-RU" dirty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dirty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dirty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dirty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dirty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dirty="0"/>
              <a:t>Summary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85D027A3-7020-4722-9E26-69780D347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1146" y="756407"/>
            <a:ext cx="9527153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C000"/>
                </a:solidFill>
              </a:rPr>
              <a:t>From Tables and Spreadsheets to </a:t>
            </a:r>
            <a:br>
              <a:rPr lang="en-US" altLang="ru-RU" sz="3200" dirty="0">
                <a:solidFill>
                  <a:srgbClr val="FFC000"/>
                </a:solidFill>
              </a:rPr>
            </a:br>
            <a:r>
              <a:rPr lang="en-US" altLang="ru-RU" sz="3200" dirty="0">
                <a:solidFill>
                  <a:srgbClr val="FFC000"/>
                </a:solidFill>
              </a:rPr>
              <a:t>Data Cubes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7FDD76C-EF77-49D2-87D0-B28259E65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6345" y="2055304"/>
            <a:ext cx="9254455" cy="4402646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</a:t>
            </a:r>
            <a:r>
              <a:rPr lang="en-US" altLang="ru-RU" sz="2000" b="1" dirty="0"/>
              <a:t>data warehouse</a:t>
            </a:r>
            <a:r>
              <a:rPr lang="en-US" altLang="ru-RU" sz="2000" dirty="0"/>
              <a:t> is based on a </a:t>
            </a:r>
            <a:r>
              <a:rPr lang="en-US" altLang="ru-RU" sz="2000" dirty="0">
                <a:solidFill>
                  <a:schemeClr val="hlink"/>
                </a:solidFill>
              </a:rPr>
              <a:t>multidimensional data model</a:t>
            </a:r>
            <a:r>
              <a:rPr lang="en-US" altLang="ru-RU" sz="2000" dirty="0"/>
              <a:t> which views data in the form of a data cube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data cube, such as </a:t>
            </a:r>
            <a:r>
              <a:rPr lang="en-US" altLang="ru-RU" sz="2000" dirty="0">
                <a:solidFill>
                  <a:schemeClr val="folHlink"/>
                </a:solidFill>
              </a:rPr>
              <a:t>sales</a:t>
            </a:r>
            <a:r>
              <a:rPr lang="en-US" altLang="ru-RU" sz="2000" dirty="0"/>
              <a:t>, allows data to be modeled and viewed in multiple dimensions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Dimension tables</a:t>
            </a:r>
            <a:r>
              <a:rPr lang="en-US" altLang="ru-RU" sz="2000" dirty="0"/>
              <a:t>, such as </a:t>
            </a:r>
            <a:r>
              <a:rPr lang="en-US" altLang="ru-RU" sz="2000" dirty="0">
                <a:solidFill>
                  <a:schemeClr val="folHlink"/>
                </a:solidFill>
              </a:rPr>
              <a:t>item (</a:t>
            </a:r>
            <a:r>
              <a:rPr lang="en-US" altLang="ru-RU" sz="2000" dirty="0" err="1">
                <a:solidFill>
                  <a:schemeClr val="folHlink"/>
                </a:solidFill>
              </a:rPr>
              <a:t>item_name</a:t>
            </a:r>
            <a:r>
              <a:rPr lang="en-US" altLang="ru-RU" sz="2000" dirty="0">
                <a:solidFill>
                  <a:schemeClr val="folHlink"/>
                </a:solidFill>
              </a:rPr>
              <a:t>, brand, type), </a:t>
            </a:r>
            <a:r>
              <a:rPr lang="en-US" altLang="ru-RU" sz="2000" dirty="0"/>
              <a:t>or</a:t>
            </a:r>
            <a:r>
              <a:rPr lang="en-US" altLang="ru-RU" sz="2000" dirty="0">
                <a:solidFill>
                  <a:schemeClr val="folHlink"/>
                </a:solidFill>
              </a:rPr>
              <a:t> time(day, week, month, quarter, year)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Fact table</a:t>
            </a:r>
            <a:r>
              <a:rPr lang="en-US" altLang="ru-RU" sz="2000" dirty="0"/>
              <a:t> contains </a:t>
            </a:r>
            <a:r>
              <a:rPr lang="en-US" altLang="ru-RU" sz="2000" b="1" dirty="0"/>
              <a:t>measures</a:t>
            </a:r>
            <a:r>
              <a:rPr lang="en-US" altLang="ru-RU" sz="2000" dirty="0"/>
              <a:t> (such as </a:t>
            </a:r>
            <a:r>
              <a:rPr lang="en-US" altLang="ru-RU" sz="2000" dirty="0" err="1">
                <a:solidFill>
                  <a:schemeClr val="folHlink"/>
                </a:solidFill>
              </a:rPr>
              <a:t>dollars_sold</a:t>
            </a:r>
            <a:r>
              <a:rPr lang="en-US" altLang="ru-RU" sz="2000" dirty="0"/>
              <a:t>) and keys to each of the related dimension tables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In data warehousing literature, an n-D base cube is called a </a:t>
            </a:r>
            <a:r>
              <a:rPr lang="en-US" altLang="ru-RU" sz="2000" dirty="0">
                <a:solidFill>
                  <a:schemeClr val="hlink"/>
                </a:solidFill>
              </a:rPr>
              <a:t>base cuboid</a:t>
            </a:r>
            <a:r>
              <a:rPr lang="en-US" altLang="ru-RU" sz="2000" dirty="0"/>
              <a:t>. The top most 0-D cuboid, which holds the highest-level of summarization, is called the </a:t>
            </a:r>
            <a:r>
              <a:rPr lang="en-US" altLang="ru-RU" sz="2000" dirty="0">
                <a:solidFill>
                  <a:schemeClr val="hlink"/>
                </a:solidFill>
              </a:rPr>
              <a:t>apex cuboid</a:t>
            </a:r>
            <a:r>
              <a:rPr lang="en-US" altLang="ru-RU" sz="2000" dirty="0"/>
              <a:t>.  The lattice of cuboids forms a </a:t>
            </a:r>
            <a:r>
              <a:rPr lang="en-US" altLang="ru-RU" sz="2000" dirty="0">
                <a:solidFill>
                  <a:schemeClr val="hlink"/>
                </a:solidFill>
              </a:rPr>
              <a:t>data cube.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4F9A5F95-A81A-44A5-845C-F1DBC3888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0348" y="581949"/>
            <a:ext cx="7494165" cy="685800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rgbClr val="FFC000"/>
                </a:solidFill>
                <a:ea typeface="SimSun" panose="02010600030101010101" pitchFamily="2" charset="-122"/>
              </a:rPr>
              <a:t>Cube: A Lattice of Cuboids</a:t>
            </a:r>
          </a:p>
        </p:txBody>
      </p:sp>
      <p:sp>
        <p:nvSpPr>
          <p:cNvPr id="18436" name="Text Box 56">
            <a:extLst>
              <a:ext uri="{FF2B5EF4-FFF2-40B4-BE49-F238E27FC236}">
                <a16:creationId xmlns:a16="http://schemas.microsoft.com/office/drawing/2014/main" id="{D43EE369-767B-4419-B0C6-054484833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371951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7" name="Text Box 62">
            <a:extLst>
              <a:ext uri="{FF2B5EF4-FFF2-40B4-BE49-F238E27FC236}">
                <a16:creationId xmlns:a16="http://schemas.microsoft.com/office/drawing/2014/main" id="{C146B64E-B358-414B-BD90-592D9E474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38713"/>
            <a:ext cx="1747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time,item,location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8" name="Text Box 67">
            <a:extLst>
              <a:ext uri="{FF2B5EF4-FFF2-40B4-BE49-F238E27FC236}">
                <a16:creationId xmlns:a16="http://schemas.microsoft.com/office/drawing/2014/main" id="{4250C0F8-BF47-47F1-8DDF-A91C13C66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5943600"/>
            <a:ext cx="266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 item, location, supplier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18439" name="Group 73">
            <a:extLst>
              <a:ext uri="{FF2B5EF4-FFF2-40B4-BE49-F238E27FC236}">
                <a16:creationId xmlns:a16="http://schemas.microsoft.com/office/drawing/2014/main" id="{7FC54134-62C6-47D3-97E9-7E432149B391}"/>
              </a:ext>
            </a:extLst>
          </p:cNvPr>
          <p:cNvGrpSpPr>
            <a:grpSpLocks/>
          </p:cNvGrpSpPr>
          <p:nvPr/>
        </p:nvGrpSpPr>
        <p:grpSpPr bwMode="auto">
          <a:xfrm>
            <a:off x="2163763" y="1249961"/>
            <a:ext cx="8339138" cy="4814290"/>
            <a:chOff x="384" y="1209"/>
            <a:chExt cx="5253" cy="2823"/>
          </a:xfrm>
        </p:grpSpPr>
        <p:sp>
          <p:nvSpPr>
            <p:cNvPr id="18440" name="AutoShape 3">
              <a:extLst>
                <a:ext uri="{FF2B5EF4-FFF2-40B4-BE49-F238E27FC236}">
                  <a16:creationId xmlns:a16="http://schemas.microsoft.com/office/drawing/2014/main" id="{49AFE181-F75D-40F3-91F3-1C578E35D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1" name="AutoShape 4">
              <a:extLst>
                <a:ext uri="{FF2B5EF4-FFF2-40B4-BE49-F238E27FC236}">
                  <a16:creationId xmlns:a16="http://schemas.microsoft.com/office/drawing/2014/main" id="{40EDAC20-120D-4BC2-A951-0DF3E2B36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2" name="AutoShape 5">
              <a:extLst>
                <a:ext uri="{FF2B5EF4-FFF2-40B4-BE49-F238E27FC236}">
                  <a16:creationId xmlns:a16="http://schemas.microsoft.com/office/drawing/2014/main" id="{61EF6621-96B9-4D45-A4D3-69BB784D6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3" name="AutoShape 6">
              <a:extLst>
                <a:ext uri="{FF2B5EF4-FFF2-40B4-BE49-F238E27FC236}">
                  <a16:creationId xmlns:a16="http://schemas.microsoft.com/office/drawing/2014/main" id="{69009D50-39EF-447C-878E-F547FE2B6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4" name="AutoShape 7">
              <a:extLst>
                <a:ext uri="{FF2B5EF4-FFF2-40B4-BE49-F238E27FC236}">
                  <a16:creationId xmlns:a16="http://schemas.microsoft.com/office/drawing/2014/main" id="{2CE31FD7-9F39-47BD-A838-9925C3B1D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5" name="AutoShape 8">
              <a:extLst>
                <a:ext uri="{FF2B5EF4-FFF2-40B4-BE49-F238E27FC236}">
                  <a16:creationId xmlns:a16="http://schemas.microsoft.com/office/drawing/2014/main" id="{8B6946FD-2F1A-4B5B-B2FB-5B51DF6AA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6" name="AutoShape 9">
              <a:extLst>
                <a:ext uri="{FF2B5EF4-FFF2-40B4-BE49-F238E27FC236}">
                  <a16:creationId xmlns:a16="http://schemas.microsoft.com/office/drawing/2014/main" id="{13B4E7FF-C88A-4D94-B8DA-6F684012A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7" name="AutoShape 10">
              <a:extLst>
                <a:ext uri="{FF2B5EF4-FFF2-40B4-BE49-F238E27FC236}">
                  <a16:creationId xmlns:a16="http://schemas.microsoft.com/office/drawing/2014/main" id="{564E2134-6E3D-4FCE-BB7C-003A5D509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8" name="AutoShape 11">
              <a:extLst>
                <a:ext uri="{FF2B5EF4-FFF2-40B4-BE49-F238E27FC236}">
                  <a16:creationId xmlns:a16="http://schemas.microsoft.com/office/drawing/2014/main" id="{64B79C4E-8AF6-4197-90E4-03B3A4946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9" name="AutoShape 12">
              <a:extLst>
                <a:ext uri="{FF2B5EF4-FFF2-40B4-BE49-F238E27FC236}">
                  <a16:creationId xmlns:a16="http://schemas.microsoft.com/office/drawing/2014/main" id="{3FDD3141-044E-40AE-BD6F-4D310521B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0" name="AutoShape 13">
              <a:extLst>
                <a:ext uri="{FF2B5EF4-FFF2-40B4-BE49-F238E27FC236}">
                  <a16:creationId xmlns:a16="http://schemas.microsoft.com/office/drawing/2014/main" id="{7707327C-1D3F-41A6-8EB0-A55F470DE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1" name="AutoShape 14">
              <a:extLst>
                <a:ext uri="{FF2B5EF4-FFF2-40B4-BE49-F238E27FC236}">
                  <a16:creationId xmlns:a16="http://schemas.microsoft.com/office/drawing/2014/main" id="{C921D640-3E54-4E68-96C3-08DB65E95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2" name="AutoShape 15">
              <a:extLst>
                <a:ext uri="{FF2B5EF4-FFF2-40B4-BE49-F238E27FC236}">
                  <a16:creationId xmlns:a16="http://schemas.microsoft.com/office/drawing/2014/main" id="{674CFBD6-4921-4128-A60D-0DB37A146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3" name="AutoShape 16">
              <a:extLst>
                <a:ext uri="{FF2B5EF4-FFF2-40B4-BE49-F238E27FC236}">
                  <a16:creationId xmlns:a16="http://schemas.microsoft.com/office/drawing/2014/main" id="{3C7E1F9F-5608-43FD-B839-6789010E2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4" name="AutoShape 17">
              <a:extLst>
                <a:ext uri="{FF2B5EF4-FFF2-40B4-BE49-F238E27FC236}">
                  <a16:creationId xmlns:a16="http://schemas.microsoft.com/office/drawing/2014/main" id="{877E4146-48D1-45C0-A367-5BFA367BE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5" name="AutoShape 18">
              <a:extLst>
                <a:ext uri="{FF2B5EF4-FFF2-40B4-BE49-F238E27FC236}">
                  <a16:creationId xmlns:a16="http://schemas.microsoft.com/office/drawing/2014/main" id="{46864D02-8F41-4715-AEEC-FE2112D0F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6" name="Text Box 19">
              <a:extLst>
                <a:ext uri="{FF2B5EF4-FFF2-40B4-BE49-F238E27FC236}">
                  <a16:creationId xmlns:a16="http://schemas.microsoft.com/office/drawing/2014/main" id="{30B640FE-645C-4530-B40C-FA015F4E2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zh-CN" sz="2000" dirty="0">
                  <a:latin typeface="Times New Roman" panose="02020603050405020304" pitchFamily="18" charset="0"/>
                  <a:ea typeface="SimSun" panose="02010600030101010101" pitchFamily="2" charset="-122"/>
                </a:rPr>
                <a:t>all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7" name="Text Box 20">
              <a:extLst>
                <a:ext uri="{FF2B5EF4-FFF2-40B4-BE49-F238E27FC236}">
                  <a16:creationId xmlns:a16="http://schemas.microsoft.com/office/drawing/2014/main" id="{E75C4D53-FB9C-4D2E-B244-D06492800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time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8" name="Text Box 21">
              <a:extLst>
                <a:ext uri="{FF2B5EF4-FFF2-40B4-BE49-F238E27FC236}">
                  <a16:creationId xmlns:a16="http://schemas.microsoft.com/office/drawing/2014/main" id="{3987BE10-B6B8-443E-BDC9-CAB91132A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item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9" name="Text Box 22">
              <a:extLst>
                <a:ext uri="{FF2B5EF4-FFF2-40B4-BE49-F238E27FC236}">
                  <a16:creationId xmlns:a16="http://schemas.microsoft.com/office/drawing/2014/main" id="{8659FF92-42DD-4CEA-A2A9-2B77CE468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0" name="Text Box 23">
              <a:extLst>
                <a:ext uri="{FF2B5EF4-FFF2-40B4-BE49-F238E27FC236}">
                  <a16:creationId xmlns:a16="http://schemas.microsoft.com/office/drawing/2014/main" id="{4DF5D727-148D-4F8D-AF1C-0E4C6FBEF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8C9EBC1D-EB3F-474B-9D86-8EBB5EAFB3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F929A705-A59E-405B-9E58-3F57A61286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26">
              <a:extLst>
                <a:ext uri="{FF2B5EF4-FFF2-40B4-BE49-F238E27FC236}">
                  <a16:creationId xmlns:a16="http://schemas.microsoft.com/office/drawing/2014/main" id="{C618E617-17F8-422F-8960-528B8A9E79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27">
              <a:extLst>
                <a:ext uri="{FF2B5EF4-FFF2-40B4-BE49-F238E27FC236}">
                  <a16:creationId xmlns:a16="http://schemas.microsoft.com/office/drawing/2014/main" id="{146B13A8-2606-4A44-8404-D89F0409E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5" name="Line 28">
              <a:extLst>
                <a:ext uri="{FF2B5EF4-FFF2-40B4-BE49-F238E27FC236}">
                  <a16:creationId xmlns:a16="http://schemas.microsoft.com/office/drawing/2014/main" id="{3DCC48FA-56A3-4AD0-A249-1ABF57D412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6" name="Line 29">
              <a:extLst>
                <a:ext uri="{FF2B5EF4-FFF2-40B4-BE49-F238E27FC236}">
                  <a16:creationId xmlns:a16="http://schemas.microsoft.com/office/drawing/2014/main" id="{5E41A3EC-9E7C-4925-A4AD-FED912AB9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7" name="Line 30">
              <a:extLst>
                <a:ext uri="{FF2B5EF4-FFF2-40B4-BE49-F238E27FC236}">
                  <a16:creationId xmlns:a16="http://schemas.microsoft.com/office/drawing/2014/main" id="{0443325D-63D4-443B-9A1C-94E45166E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8" name="Line 31">
              <a:extLst>
                <a:ext uri="{FF2B5EF4-FFF2-40B4-BE49-F238E27FC236}">
                  <a16:creationId xmlns:a16="http://schemas.microsoft.com/office/drawing/2014/main" id="{6E2842C2-D327-42D6-9D8C-F410F99B8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9" name="Line 32">
              <a:extLst>
                <a:ext uri="{FF2B5EF4-FFF2-40B4-BE49-F238E27FC236}">
                  <a16:creationId xmlns:a16="http://schemas.microsoft.com/office/drawing/2014/main" id="{F1247DAE-3F27-48DB-B7ED-A5A38573E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0" name="Line 33">
              <a:extLst>
                <a:ext uri="{FF2B5EF4-FFF2-40B4-BE49-F238E27FC236}">
                  <a16:creationId xmlns:a16="http://schemas.microsoft.com/office/drawing/2014/main" id="{D8D205A4-01DC-4053-BC74-5C50C4C9D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1" name="Line 34">
              <a:extLst>
                <a:ext uri="{FF2B5EF4-FFF2-40B4-BE49-F238E27FC236}">
                  <a16:creationId xmlns:a16="http://schemas.microsoft.com/office/drawing/2014/main" id="{87266822-F308-413E-8AD3-C8E633A28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2" name="Line 35">
              <a:extLst>
                <a:ext uri="{FF2B5EF4-FFF2-40B4-BE49-F238E27FC236}">
                  <a16:creationId xmlns:a16="http://schemas.microsoft.com/office/drawing/2014/main" id="{2470C081-2B1C-4E4C-81B1-CFA46E200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3" name="Line 36">
              <a:extLst>
                <a:ext uri="{FF2B5EF4-FFF2-40B4-BE49-F238E27FC236}">
                  <a16:creationId xmlns:a16="http://schemas.microsoft.com/office/drawing/2014/main" id="{D9FB31F8-5FA9-4732-B03F-1999537868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4" name="Line 37">
              <a:extLst>
                <a:ext uri="{FF2B5EF4-FFF2-40B4-BE49-F238E27FC236}">
                  <a16:creationId xmlns:a16="http://schemas.microsoft.com/office/drawing/2014/main" id="{7C4BFDDC-9916-4D0E-B934-4B7128387F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5" name="Line 38">
              <a:extLst>
                <a:ext uri="{FF2B5EF4-FFF2-40B4-BE49-F238E27FC236}">
                  <a16:creationId xmlns:a16="http://schemas.microsoft.com/office/drawing/2014/main" id="{C41FCBCD-07BE-4DF2-A84B-42E7728CFE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6" name="Line 39">
              <a:extLst>
                <a:ext uri="{FF2B5EF4-FFF2-40B4-BE49-F238E27FC236}">
                  <a16:creationId xmlns:a16="http://schemas.microsoft.com/office/drawing/2014/main" id="{D6C122D7-1568-42BF-93D0-ABA9750F0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Line 40">
              <a:extLst>
                <a:ext uri="{FF2B5EF4-FFF2-40B4-BE49-F238E27FC236}">
                  <a16:creationId xmlns:a16="http://schemas.microsoft.com/office/drawing/2014/main" id="{51BB7A53-0B3E-4716-B0FB-7AA9DD8FC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Line 41">
              <a:extLst>
                <a:ext uri="{FF2B5EF4-FFF2-40B4-BE49-F238E27FC236}">
                  <a16:creationId xmlns:a16="http://schemas.microsoft.com/office/drawing/2014/main" id="{CFAF43D5-3BFD-47E6-A8BA-E1225CCA5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Line 42">
              <a:extLst>
                <a:ext uri="{FF2B5EF4-FFF2-40B4-BE49-F238E27FC236}">
                  <a16:creationId xmlns:a16="http://schemas.microsoft.com/office/drawing/2014/main" id="{5DBCCC59-4185-4AA8-9633-8919DC2A1D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0" name="Line 43">
              <a:extLst>
                <a:ext uri="{FF2B5EF4-FFF2-40B4-BE49-F238E27FC236}">
                  <a16:creationId xmlns:a16="http://schemas.microsoft.com/office/drawing/2014/main" id="{B2EAB3CA-F6EA-4B07-8DFD-D72CCAA34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1" name="Line 44">
              <a:extLst>
                <a:ext uri="{FF2B5EF4-FFF2-40B4-BE49-F238E27FC236}">
                  <a16:creationId xmlns:a16="http://schemas.microsoft.com/office/drawing/2014/main" id="{02530F19-C21F-4DA2-94F8-C249A8D52E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2" name="Line 45">
              <a:extLst>
                <a:ext uri="{FF2B5EF4-FFF2-40B4-BE49-F238E27FC236}">
                  <a16:creationId xmlns:a16="http://schemas.microsoft.com/office/drawing/2014/main" id="{97C89CFF-51AD-4024-A42E-EA9029B1A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3" name="Line 46">
              <a:extLst>
                <a:ext uri="{FF2B5EF4-FFF2-40B4-BE49-F238E27FC236}">
                  <a16:creationId xmlns:a16="http://schemas.microsoft.com/office/drawing/2014/main" id="{11E227EC-3861-4810-BE34-604F7B8DF3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4" name="Line 47">
              <a:extLst>
                <a:ext uri="{FF2B5EF4-FFF2-40B4-BE49-F238E27FC236}">
                  <a16:creationId xmlns:a16="http://schemas.microsoft.com/office/drawing/2014/main" id="{3AA5F8A8-BFAF-4590-BE6B-FA24876F2B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5" name="Line 48">
              <a:extLst>
                <a:ext uri="{FF2B5EF4-FFF2-40B4-BE49-F238E27FC236}">
                  <a16:creationId xmlns:a16="http://schemas.microsoft.com/office/drawing/2014/main" id="{6AE89587-62B7-475A-9B5F-A1B2172BDB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6" name="Line 49">
              <a:extLst>
                <a:ext uri="{FF2B5EF4-FFF2-40B4-BE49-F238E27FC236}">
                  <a16:creationId xmlns:a16="http://schemas.microsoft.com/office/drawing/2014/main" id="{F51C3041-55A0-413A-BF5E-B305D41A67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7" name="Line 50">
              <a:extLst>
                <a:ext uri="{FF2B5EF4-FFF2-40B4-BE49-F238E27FC236}">
                  <a16:creationId xmlns:a16="http://schemas.microsoft.com/office/drawing/2014/main" id="{97A05B26-20B7-4978-B5E6-A51CC7AB25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8" name="Line 51">
              <a:extLst>
                <a:ext uri="{FF2B5EF4-FFF2-40B4-BE49-F238E27FC236}">
                  <a16:creationId xmlns:a16="http://schemas.microsoft.com/office/drawing/2014/main" id="{0C40FA82-DD37-4EE8-AF97-EB61679CD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9" name="Line 52">
              <a:extLst>
                <a:ext uri="{FF2B5EF4-FFF2-40B4-BE49-F238E27FC236}">
                  <a16:creationId xmlns:a16="http://schemas.microsoft.com/office/drawing/2014/main" id="{AB4D2609-3038-47CD-B3A2-D6B49AA13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0" name="Line 53">
              <a:extLst>
                <a:ext uri="{FF2B5EF4-FFF2-40B4-BE49-F238E27FC236}">
                  <a16:creationId xmlns:a16="http://schemas.microsoft.com/office/drawing/2014/main" id="{6DF663FD-3332-4CC2-88D0-BF35FB1C35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4">
              <a:extLst>
                <a:ext uri="{FF2B5EF4-FFF2-40B4-BE49-F238E27FC236}">
                  <a16:creationId xmlns:a16="http://schemas.microsoft.com/office/drawing/2014/main" id="{A31B19F8-F7BC-4800-B8F3-079D4A59B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2" name="Line 55">
              <a:extLst>
                <a:ext uri="{FF2B5EF4-FFF2-40B4-BE49-F238E27FC236}">
                  <a16:creationId xmlns:a16="http://schemas.microsoft.com/office/drawing/2014/main" id="{8E3DAA90-43C4-4D3A-81E1-41E992E96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3" name="Text Box 57">
              <a:extLst>
                <a:ext uri="{FF2B5EF4-FFF2-40B4-BE49-F238E27FC236}">
                  <a16:creationId xmlns:a16="http://schemas.microsoft.com/office/drawing/2014/main" id="{AA51FCDD-8007-4200-91D3-ADDAFC030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4" name="Text Box 58">
              <a:extLst>
                <a:ext uri="{FF2B5EF4-FFF2-40B4-BE49-F238E27FC236}">
                  <a16:creationId xmlns:a16="http://schemas.microsoft.com/office/drawing/2014/main" id="{5B7B9EF4-D937-44D1-86C4-C5E12E0E2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5" name="Text Box 59">
              <a:extLst>
                <a:ext uri="{FF2B5EF4-FFF2-40B4-BE49-F238E27FC236}">
                  <a16:creationId xmlns:a16="http://schemas.microsoft.com/office/drawing/2014/main" id="{42956C24-74DC-415C-9FA1-48AC439AA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6" name="Text Box 60">
              <a:extLst>
                <a:ext uri="{FF2B5EF4-FFF2-40B4-BE49-F238E27FC236}">
                  <a16:creationId xmlns:a16="http://schemas.microsoft.com/office/drawing/2014/main" id="{90320147-3EFC-476C-8907-F05F29F3C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7" name="Text Box 61">
              <a:extLst>
                <a:ext uri="{FF2B5EF4-FFF2-40B4-BE49-F238E27FC236}">
                  <a16:creationId xmlns:a16="http://schemas.microsoft.com/office/drawing/2014/main" id="{FA22E565-BEAE-4A5B-AF18-BD610448A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2343"/>
              <a:ext cx="1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8" name="Text Box 63">
              <a:extLst>
                <a:ext uri="{FF2B5EF4-FFF2-40B4-BE49-F238E27FC236}">
                  <a16:creationId xmlns:a16="http://schemas.microsoft.com/office/drawing/2014/main" id="{7021669D-9277-423F-A890-46C26634F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9" name="Text Box 64">
              <a:extLst>
                <a:ext uri="{FF2B5EF4-FFF2-40B4-BE49-F238E27FC236}">
                  <a16:creationId xmlns:a16="http://schemas.microsoft.com/office/drawing/2014/main" id="{BFF58E79-6FDC-4612-9BF4-D695B69F0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0" name="Text Box 66">
              <a:extLst>
                <a:ext uri="{FF2B5EF4-FFF2-40B4-BE49-F238E27FC236}">
                  <a16:creationId xmlns:a16="http://schemas.microsoft.com/office/drawing/2014/main" id="{B4D3F51E-A935-4E97-807F-44397E0BC9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1" name="Text Box 68">
              <a:extLst>
                <a:ext uri="{FF2B5EF4-FFF2-40B4-BE49-F238E27FC236}">
                  <a16:creationId xmlns:a16="http://schemas.microsoft.com/office/drawing/2014/main" id="{C8AFD0D7-1C43-48C8-9C78-4000406762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0-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apex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2" name="Text Box 69">
              <a:extLst>
                <a:ext uri="{FF2B5EF4-FFF2-40B4-BE49-F238E27FC236}">
                  <a16:creationId xmlns:a16="http://schemas.microsoft.com/office/drawing/2014/main" id="{6CA60081-E425-4EF8-A7DF-528D874D2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1-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3" name="Text Box 70">
              <a:extLst>
                <a:ext uri="{FF2B5EF4-FFF2-40B4-BE49-F238E27FC236}">
                  <a16:creationId xmlns:a16="http://schemas.microsoft.com/office/drawing/2014/main" id="{8CADA8C7-EACD-406F-BB2B-F99E7CBC7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2-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4" name="Text Box 71">
              <a:extLst>
                <a:ext uri="{FF2B5EF4-FFF2-40B4-BE49-F238E27FC236}">
                  <a16:creationId xmlns:a16="http://schemas.microsoft.com/office/drawing/2014/main" id="{45407AC6-6F46-4269-8EA4-944FCB72B1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3-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5" name="Text Box 72">
              <a:extLst>
                <a:ext uri="{FF2B5EF4-FFF2-40B4-BE49-F238E27FC236}">
                  <a16:creationId xmlns:a16="http://schemas.microsoft.com/office/drawing/2014/main" id="{EE5D4576-F9D5-4503-9DA7-C4322FFDAA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4-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base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140A13EE-AFD3-4146-A5DD-02409D2BA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189" y="774583"/>
            <a:ext cx="9704664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C000"/>
                </a:solidFill>
              </a:rPr>
              <a:t>Conceptual Modeling of Data Warehouses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C1B3C6A-3874-448C-821D-733470C96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77" y="2004968"/>
            <a:ext cx="9431323" cy="4395831"/>
          </a:xfrm>
          <a:noFill/>
        </p:spPr>
        <p:txBody>
          <a:bodyPr vert="horz" lIns="92075" tIns="46038" rIns="92075" bIns="46038" rtlCol="0" anchor="ctr">
            <a:normAutofit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Modeling data warehouses: dimensions &amp; measures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Star schema</a:t>
            </a:r>
            <a:r>
              <a:rPr lang="en-US" altLang="ru-RU" sz="2400" dirty="0"/>
              <a:t>: </a:t>
            </a:r>
            <a:r>
              <a:rPr lang="en-US" altLang="ru-RU" sz="2400" dirty="0">
                <a:solidFill>
                  <a:srgbClr val="006666"/>
                </a:solidFill>
              </a:rPr>
              <a:t>A fact table in the middle connected to a set of dimension tables 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Snowflake schema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A refinement of star schema where some dimensional hierarchy is </a:t>
            </a:r>
            <a:r>
              <a:rPr lang="en-US" altLang="ru-RU" sz="2400" dirty="0">
                <a:solidFill>
                  <a:schemeClr val="folHlink"/>
                </a:solidFill>
              </a:rPr>
              <a:t>normalized</a:t>
            </a:r>
            <a:r>
              <a:rPr lang="en-US" altLang="ru-RU" sz="2400" dirty="0">
                <a:solidFill>
                  <a:srgbClr val="006666"/>
                </a:solidFill>
              </a:rPr>
              <a:t> into a set of smaller dimension tables</a:t>
            </a:r>
            <a:r>
              <a:rPr lang="en-US" altLang="ru-RU" sz="2400" dirty="0"/>
              <a:t>, forming a shape similar to snowflake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Fact constellations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Multiple fact tables share dimension tables</a:t>
            </a:r>
            <a:r>
              <a:rPr lang="en-US" altLang="ru-RU" sz="2400" dirty="0"/>
              <a:t>, viewed as a collection of stars, therefore called </a:t>
            </a:r>
            <a:r>
              <a:rPr lang="en-US" altLang="ru-RU" sz="2400" dirty="0">
                <a:solidFill>
                  <a:schemeClr val="folHlink"/>
                </a:solidFill>
              </a:rPr>
              <a:t>galaxy schema</a:t>
            </a:r>
            <a:r>
              <a:rPr lang="en-US" altLang="ru-RU" sz="2400" dirty="0"/>
              <a:t> or fact constellation</a:t>
            </a:r>
            <a:r>
              <a:rPr lang="en-US" altLang="ru-RU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EB73F0BE-A5ED-4881-83C6-668CA9325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4726" y="951152"/>
            <a:ext cx="9629959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Example of </a:t>
            </a:r>
            <a:r>
              <a:rPr lang="en-US" altLang="ru-RU" b="1" dirty="0">
                <a:solidFill>
                  <a:srgbClr val="FFC000"/>
                </a:solidFill>
              </a:rPr>
              <a:t>Star Schema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E62DDD6-8138-4745-BB2A-3CF97673F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00569" y="2222500"/>
            <a:ext cx="2495550" cy="4305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000"/>
              <a:t>   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2B7A4CC5-6DFE-445D-8975-D6EF0056B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370840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AE160306-4C70-4139-BF83-4E36016F1A67}"/>
              </a:ext>
            </a:extLst>
          </p:cNvPr>
          <p:cNvGrpSpPr>
            <a:grpSpLocks/>
          </p:cNvGrpSpPr>
          <p:nvPr/>
        </p:nvGrpSpPr>
        <p:grpSpPr bwMode="auto">
          <a:xfrm>
            <a:off x="1585520" y="1841501"/>
            <a:ext cx="1819275" cy="2163763"/>
            <a:chOff x="277" y="1164"/>
            <a:chExt cx="1133" cy="1341"/>
          </a:xfrm>
        </p:grpSpPr>
        <p:sp>
          <p:nvSpPr>
            <p:cNvPr id="20518" name="Rectangle 7">
              <a:extLst>
                <a:ext uri="{FF2B5EF4-FFF2-40B4-BE49-F238E27FC236}">
                  <a16:creationId xmlns:a16="http://schemas.microsoft.com/office/drawing/2014/main" id="{BE077E6B-7D02-446F-B259-887DF2FA9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day_of_the_week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0519" name="Rectangle 8">
              <a:extLst>
                <a:ext uri="{FF2B5EF4-FFF2-40B4-BE49-F238E27FC236}">
                  <a16:creationId xmlns:a16="http://schemas.microsoft.com/office/drawing/2014/main" id="{692CC2F2-DA48-484D-ACE9-8EEB62C4F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0487" name="Group 9">
            <a:extLst>
              <a:ext uri="{FF2B5EF4-FFF2-40B4-BE49-F238E27FC236}">
                <a16:creationId xmlns:a16="http://schemas.microsoft.com/office/drawing/2014/main" id="{42E16223-9150-4766-862A-DF6B457C158E}"/>
              </a:ext>
            </a:extLst>
          </p:cNvPr>
          <p:cNvGrpSpPr>
            <a:grpSpLocks/>
          </p:cNvGrpSpPr>
          <p:nvPr/>
        </p:nvGrpSpPr>
        <p:grpSpPr bwMode="auto">
          <a:xfrm>
            <a:off x="7884720" y="4413251"/>
            <a:ext cx="1831975" cy="1884363"/>
            <a:chOff x="684" y="2196"/>
            <a:chExt cx="1140" cy="1168"/>
          </a:xfrm>
        </p:grpSpPr>
        <p:sp>
          <p:nvSpPr>
            <p:cNvPr id="20516" name="Rectangle 10">
              <a:extLst>
                <a:ext uri="{FF2B5EF4-FFF2-40B4-BE49-F238E27FC236}">
                  <a16:creationId xmlns:a16="http://schemas.microsoft.com/office/drawing/2014/main" id="{EBE39FC1-3109-4B2A-8BE9-2AA80B93D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state_or_province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0517" name="Rectangle 11">
              <a:extLst>
                <a:ext uri="{FF2B5EF4-FFF2-40B4-BE49-F238E27FC236}">
                  <a16:creationId xmlns:a16="http://schemas.microsoft.com/office/drawing/2014/main" id="{DB31577E-8E63-4DC3-868B-BAF46F901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0488" name="Rectangle 12">
            <a:extLst>
              <a:ext uri="{FF2B5EF4-FFF2-40B4-BE49-F238E27FC236}">
                <a16:creationId xmlns:a16="http://schemas.microsoft.com/office/drawing/2014/main" id="{AE66FC24-263E-4C44-8C0B-C34C338CB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944" y="2825750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0489" name="Rectangle 13">
            <a:extLst>
              <a:ext uri="{FF2B5EF4-FFF2-40B4-BE49-F238E27FC236}">
                <a16:creationId xmlns:a16="http://schemas.microsoft.com/office/drawing/2014/main" id="{723D59DE-4022-41A0-9C9D-932C770CC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3243264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Rectangle 14">
            <a:extLst>
              <a:ext uri="{FF2B5EF4-FFF2-40B4-BE49-F238E27FC236}">
                <a16:creationId xmlns:a16="http://schemas.microsoft.com/office/drawing/2014/main" id="{143609D1-DDBD-4F89-B8C0-77451F207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119" y="3289300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           time_key</a:t>
            </a:r>
          </a:p>
        </p:txBody>
      </p:sp>
      <p:sp>
        <p:nvSpPr>
          <p:cNvPr id="20491" name="Rectangle 15">
            <a:extLst>
              <a:ext uri="{FF2B5EF4-FFF2-40B4-BE49-F238E27FC236}">
                <a16:creationId xmlns:a16="http://schemas.microsoft.com/office/drawing/2014/main" id="{DBE0023A-63F6-4C79-995F-0216831AD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3738563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  item_key</a:t>
            </a:r>
          </a:p>
        </p:txBody>
      </p:sp>
      <p:sp>
        <p:nvSpPr>
          <p:cNvPr id="20492" name="Rectangle 16">
            <a:extLst>
              <a:ext uri="{FF2B5EF4-FFF2-40B4-BE49-F238E27FC236}">
                <a16:creationId xmlns:a16="http://schemas.microsoft.com/office/drawing/2014/main" id="{288DF82A-67BE-4D55-9331-D707C11A0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417353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3" name="Rectangle 17">
            <a:extLst>
              <a:ext uri="{FF2B5EF4-FFF2-40B4-BE49-F238E27FC236}">
                <a16:creationId xmlns:a16="http://schemas.microsoft.com/office/drawing/2014/main" id="{ED666289-25A6-4C45-8B90-CE7F2BEC3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4184650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branch_key</a:t>
            </a:r>
          </a:p>
        </p:txBody>
      </p:sp>
      <p:sp>
        <p:nvSpPr>
          <p:cNvPr id="20494" name="Rectangle 18">
            <a:extLst>
              <a:ext uri="{FF2B5EF4-FFF2-40B4-BE49-F238E27FC236}">
                <a16:creationId xmlns:a16="http://schemas.microsoft.com/office/drawing/2014/main" id="{6C2BAE88-A79A-42DA-95A5-9F5BF6B26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4637089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5" name="Rectangle 19">
            <a:extLst>
              <a:ext uri="{FF2B5EF4-FFF2-40B4-BE49-F238E27FC236}">
                <a16:creationId xmlns:a16="http://schemas.microsoft.com/office/drawing/2014/main" id="{71B9DFBE-E4B8-44C3-A3C3-6F981FBEB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120" y="4660900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location_key</a:t>
            </a:r>
          </a:p>
        </p:txBody>
      </p:sp>
      <p:sp>
        <p:nvSpPr>
          <p:cNvPr id="20496" name="Rectangle 20">
            <a:extLst>
              <a:ext uri="{FF2B5EF4-FFF2-40B4-BE49-F238E27FC236}">
                <a16:creationId xmlns:a16="http://schemas.microsoft.com/office/drawing/2014/main" id="{C28C3557-1539-4313-9DDA-2D43840A8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510222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7" name="Rectangle 21">
            <a:extLst>
              <a:ext uri="{FF2B5EF4-FFF2-40B4-BE49-F238E27FC236}">
                <a16:creationId xmlns:a16="http://schemas.microsoft.com/office/drawing/2014/main" id="{BEA0C727-3473-44DD-A48B-CF0DF5D3F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5153025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units_sold</a:t>
            </a:r>
          </a:p>
        </p:txBody>
      </p:sp>
      <p:sp>
        <p:nvSpPr>
          <p:cNvPr id="20498" name="Rectangle 22">
            <a:extLst>
              <a:ext uri="{FF2B5EF4-FFF2-40B4-BE49-F238E27FC236}">
                <a16:creationId xmlns:a16="http://schemas.microsoft.com/office/drawing/2014/main" id="{D449FA16-CEF8-42E9-945A-B9D10D7AD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556736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9" name="Rectangle 23">
            <a:extLst>
              <a:ext uri="{FF2B5EF4-FFF2-40B4-BE49-F238E27FC236}">
                <a16:creationId xmlns:a16="http://schemas.microsoft.com/office/drawing/2014/main" id="{E760F360-70E0-4353-B386-A8BD6757E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5597525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dollars_sold</a:t>
            </a:r>
          </a:p>
        </p:txBody>
      </p:sp>
      <p:sp>
        <p:nvSpPr>
          <p:cNvPr id="20500" name="Rectangle 24">
            <a:extLst>
              <a:ext uri="{FF2B5EF4-FFF2-40B4-BE49-F238E27FC236}">
                <a16:creationId xmlns:a16="http://schemas.microsoft.com/office/drawing/2014/main" id="{FE5F7A71-3C23-4E4A-8BE8-3D0AF2C9A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603250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01" name="Rectangle 25">
            <a:extLst>
              <a:ext uri="{FF2B5EF4-FFF2-40B4-BE49-F238E27FC236}">
                <a16:creationId xmlns:a16="http://schemas.microsoft.com/office/drawing/2014/main" id="{405074DB-7975-4EDD-AB3A-B327B4A4B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658" y="6043613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 avg_sales</a:t>
            </a:r>
          </a:p>
        </p:txBody>
      </p:sp>
      <p:sp>
        <p:nvSpPr>
          <p:cNvPr id="20502" name="Rectangle 26">
            <a:extLst>
              <a:ext uri="{FF2B5EF4-FFF2-40B4-BE49-F238E27FC236}">
                <a16:creationId xmlns:a16="http://schemas.microsoft.com/office/drawing/2014/main" id="{7582636B-BCD7-4808-B839-C961930C0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119" y="645160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AC5E43FF-ED61-4E4B-9B41-D35D7E418F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52494" y="532765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7D502F4F-570C-4039-B0D5-03B99CA1CA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3444" y="5870576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F36B4C3F-B13D-49E9-BDCC-81CA81F47A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3445" y="623887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2815AC49-DB43-4FF5-B457-66B9DE74F0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09582" y="449580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17D9ED93-BB93-46E2-8AF9-BFD128D561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14320" y="3060701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7E009D02-EBFA-4894-86F9-8FA5EB9511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0782" y="490220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AB0A2458-8893-4FAA-BBF7-A0B61342EA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60782" y="325596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10" name="Group 34">
            <a:extLst>
              <a:ext uri="{FF2B5EF4-FFF2-40B4-BE49-F238E27FC236}">
                <a16:creationId xmlns:a16="http://schemas.microsoft.com/office/drawing/2014/main" id="{380BAD03-A9EE-4EDC-94B6-C6ACF795BB4C}"/>
              </a:ext>
            </a:extLst>
          </p:cNvPr>
          <p:cNvGrpSpPr>
            <a:grpSpLocks/>
          </p:cNvGrpSpPr>
          <p:nvPr/>
        </p:nvGrpSpPr>
        <p:grpSpPr bwMode="auto">
          <a:xfrm>
            <a:off x="7891070" y="2146300"/>
            <a:ext cx="1438275" cy="1925638"/>
            <a:chOff x="3796" y="983"/>
            <a:chExt cx="896" cy="1194"/>
          </a:xfrm>
        </p:grpSpPr>
        <p:sp>
          <p:nvSpPr>
            <p:cNvPr id="20514" name="Rectangle 35">
              <a:extLst>
                <a:ext uri="{FF2B5EF4-FFF2-40B4-BE49-F238E27FC236}">
                  <a16:creationId xmlns:a16="http://schemas.microsoft.com/office/drawing/2014/main" id="{A43F14E9-247D-4768-B98C-634E32716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item_name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supplier_type</a:t>
              </a:r>
            </a:p>
          </p:txBody>
        </p:sp>
        <p:sp>
          <p:nvSpPr>
            <p:cNvPr id="20515" name="Text Box 36">
              <a:extLst>
                <a:ext uri="{FF2B5EF4-FFF2-40B4-BE49-F238E27FC236}">
                  <a16:creationId xmlns:a16="http://schemas.microsoft.com/office/drawing/2014/main" id="{0FFA7C10-D745-45FD-9289-005A7AF91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0511" name="Group 37">
            <a:extLst>
              <a:ext uri="{FF2B5EF4-FFF2-40B4-BE49-F238E27FC236}">
                <a16:creationId xmlns:a16="http://schemas.microsoft.com/office/drawing/2014/main" id="{E2E22307-C6BB-4E23-B281-29B62F277DC1}"/>
              </a:ext>
            </a:extLst>
          </p:cNvPr>
          <p:cNvGrpSpPr>
            <a:grpSpLocks/>
          </p:cNvGrpSpPr>
          <p:nvPr/>
        </p:nvGrpSpPr>
        <p:grpSpPr bwMode="auto">
          <a:xfrm>
            <a:off x="2118920" y="4432301"/>
            <a:ext cx="1509713" cy="1393825"/>
            <a:chOff x="3844" y="2426"/>
            <a:chExt cx="939" cy="864"/>
          </a:xfrm>
        </p:grpSpPr>
        <p:sp>
          <p:nvSpPr>
            <p:cNvPr id="20512" name="Rectangle 38">
              <a:extLst>
                <a:ext uri="{FF2B5EF4-FFF2-40B4-BE49-F238E27FC236}">
                  <a16:creationId xmlns:a16="http://schemas.microsoft.com/office/drawing/2014/main" id="{B21B1112-5F4E-4C1B-8F58-00EC76E64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branch_key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branch_name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branch_type</a:t>
              </a:r>
            </a:p>
          </p:txBody>
        </p:sp>
        <p:sp>
          <p:nvSpPr>
            <p:cNvPr id="20513" name="Text Box 39">
              <a:extLst>
                <a:ext uri="{FF2B5EF4-FFF2-40B4-BE49-F238E27FC236}">
                  <a16:creationId xmlns:a16="http://schemas.microsoft.com/office/drawing/2014/main" id="{C69B89FF-ABFC-413C-8E1F-C654F623A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>
                  <a:latin typeface="Times New Roman" panose="02020603050405020304" pitchFamily="18" charset="0"/>
                </a:rPr>
                <a:t>branch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B94D266A-F3F6-405E-B0E6-870C766AE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4290" y="927128"/>
            <a:ext cx="9356171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Example of </a:t>
            </a:r>
            <a:r>
              <a:rPr lang="en-US" altLang="ru-RU" b="1" dirty="0">
                <a:solidFill>
                  <a:srgbClr val="FFC000"/>
                </a:solidFill>
              </a:rPr>
              <a:t>Snowflake Schema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CF69363D-CA1A-4291-846A-B22E11E5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3590924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9C028152-9D1B-449C-8657-29EDC19B093D}"/>
              </a:ext>
            </a:extLst>
          </p:cNvPr>
          <p:cNvGrpSpPr>
            <a:grpSpLocks/>
          </p:cNvGrpSpPr>
          <p:nvPr/>
        </p:nvGrpSpPr>
        <p:grpSpPr bwMode="auto">
          <a:xfrm>
            <a:off x="1468075" y="1781175"/>
            <a:ext cx="1819275" cy="2163763"/>
            <a:chOff x="277" y="1164"/>
            <a:chExt cx="1133" cy="1341"/>
          </a:xfrm>
        </p:grpSpPr>
        <p:sp>
          <p:nvSpPr>
            <p:cNvPr id="21549" name="Rectangle 6">
              <a:extLst>
                <a:ext uri="{FF2B5EF4-FFF2-40B4-BE49-F238E27FC236}">
                  <a16:creationId xmlns:a16="http://schemas.microsoft.com/office/drawing/2014/main" id="{A0FB3242-D5BA-4C15-8C29-18BE00503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day_of_the_week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1550" name="Rectangle 7">
              <a:extLst>
                <a:ext uri="{FF2B5EF4-FFF2-40B4-BE49-F238E27FC236}">
                  <a16:creationId xmlns:a16="http://schemas.microsoft.com/office/drawing/2014/main" id="{870CD2CD-9819-4F89-9C0D-95DA4F17F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1510" name="Group 8">
            <a:extLst>
              <a:ext uri="{FF2B5EF4-FFF2-40B4-BE49-F238E27FC236}">
                <a16:creationId xmlns:a16="http://schemas.microsoft.com/office/drawing/2014/main" id="{965F8109-1BFA-4C7F-BC32-F5E75D0F2106}"/>
              </a:ext>
            </a:extLst>
          </p:cNvPr>
          <p:cNvGrpSpPr>
            <a:grpSpLocks/>
          </p:cNvGrpSpPr>
          <p:nvPr/>
        </p:nvGrpSpPr>
        <p:grpSpPr bwMode="auto">
          <a:xfrm>
            <a:off x="7106875" y="4295775"/>
            <a:ext cx="1374775" cy="1331913"/>
            <a:chOff x="684" y="2196"/>
            <a:chExt cx="1298" cy="834"/>
          </a:xfrm>
        </p:grpSpPr>
        <p:sp>
          <p:nvSpPr>
            <p:cNvPr id="21547" name="Rectangle 9">
              <a:extLst>
                <a:ext uri="{FF2B5EF4-FFF2-40B4-BE49-F238E27FC236}">
                  <a16:creationId xmlns:a16="http://schemas.microsoft.com/office/drawing/2014/main" id="{4332334A-1DD4-487C-B0BB-6CD767A9C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city_key</a:t>
              </a:r>
            </a:p>
          </p:txBody>
        </p:sp>
        <p:sp>
          <p:nvSpPr>
            <p:cNvPr id="21548" name="Rectangle 10">
              <a:extLst>
                <a:ext uri="{FF2B5EF4-FFF2-40B4-BE49-F238E27FC236}">
                  <a16:creationId xmlns:a16="http://schemas.microsoft.com/office/drawing/2014/main" id="{CE91E23D-2315-4C42-A9C7-F91205325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1511" name="Rectangle 11">
            <a:extLst>
              <a:ext uri="{FF2B5EF4-FFF2-40B4-BE49-F238E27FC236}">
                <a16:creationId xmlns:a16="http://schemas.microsoft.com/office/drawing/2014/main" id="{D4FEB32D-7484-4854-B8FD-049F6BDC7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287" y="2638424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1512" name="Rectangle 12">
            <a:extLst>
              <a:ext uri="{FF2B5EF4-FFF2-40B4-BE49-F238E27FC236}">
                <a16:creationId xmlns:a16="http://schemas.microsoft.com/office/drawing/2014/main" id="{CC2E4D61-7C28-415C-A51E-31ACE16EC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312578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3" name="Rectangle 13">
            <a:extLst>
              <a:ext uri="{FF2B5EF4-FFF2-40B4-BE49-F238E27FC236}">
                <a16:creationId xmlns:a16="http://schemas.microsoft.com/office/drawing/2014/main" id="{A5F8D2FA-9EE1-4227-8F95-1DDEAB871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487" y="3171824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           time_key</a:t>
            </a:r>
          </a:p>
        </p:txBody>
      </p:sp>
      <p:sp>
        <p:nvSpPr>
          <p:cNvPr id="21514" name="Rectangle 14">
            <a:extLst>
              <a:ext uri="{FF2B5EF4-FFF2-40B4-BE49-F238E27FC236}">
                <a16:creationId xmlns:a16="http://schemas.microsoft.com/office/drawing/2014/main" id="{E06A818B-649C-46E1-958B-DEEC60DF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3621087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  item_key</a:t>
            </a:r>
          </a:p>
        </p:txBody>
      </p:sp>
      <p:sp>
        <p:nvSpPr>
          <p:cNvPr id="21515" name="Rectangle 15">
            <a:extLst>
              <a:ext uri="{FF2B5EF4-FFF2-40B4-BE49-F238E27FC236}">
                <a16:creationId xmlns:a16="http://schemas.microsoft.com/office/drawing/2014/main" id="{BDAD9A61-278E-4B36-83FD-E32E92CEA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056062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6" name="Rectangle 16">
            <a:extLst>
              <a:ext uri="{FF2B5EF4-FFF2-40B4-BE49-F238E27FC236}">
                <a16:creationId xmlns:a16="http://schemas.microsoft.com/office/drawing/2014/main" id="{6265E60B-AC17-45B3-9657-6EF304638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4067174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branch_key</a:t>
            </a:r>
          </a:p>
        </p:txBody>
      </p:sp>
      <p:sp>
        <p:nvSpPr>
          <p:cNvPr id="21517" name="Rectangle 17">
            <a:extLst>
              <a:ext uri="{FF2B5EF4-FFF2-40B4-BE49-F238E27FC236}">
                <a16:creationId xmlns:a16="http://schemas.microsoft.com/office/drawing/2014/main" id="{624FA80D-CBC1-4FC2-9C77-90F36408B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5196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Rectangle 18">
            <a:extLst>
              <a:ext uri="{FF2B5EF4-FFF2-40B4-BE49-F238E27FC236}">
                <a16:creationId xmlns:a16="http://schemas.microsoft.com/office/drawing/2014/main" id="{C103BE61-D9AC-45B6-A21B-D38B5DF85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488" y="4543424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location_key</a:t>
            </a:r>
          </a:p>
        </p:txBody>
      </p:sp>
      <p:sp>
        <p:nvSpPr>
          <p:cNvPr id="21519" name="Rectangle 19">
            <a:extLst>
              <a:ext uri="{FF2B5EF4-FFF2-40B4-BE49-F238E27FC236}">
                <a16:creationId xmlns:a16="http://schemas.microsoft.com/office/drawing/2014/main" id="{E22F92EF-D7E4-40CC-849A-9C564A2BC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984749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0" name="Rectangle 20">
            <a:extLst>
              <a:ext uri="{FF2B5EF4-FFF2-40B4-BE49-F238E27FC236}">
                <a16:creationId xmlns:a16="http://schemas.microsoft.com/office/drawing/2014/main" id="{C40C3F60-D050-4B62-95B8-0E81EADAA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5035549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units_sold</a:t>
            </a:r>
          </a:p>
        </p:txBody>
      </p:sp>
      <p:sp>
        <p:nvSpPr>
          <p:cNvPr id="21521" name="Rectangle 21">
            <a:extLst>
              <a:ext uri="{FF2B5EF4-FFF2-40B4-BE49-F238E27FC236}">
                <a16:creationId xmlns:a16="http://schemas.microsoft.com/office/drawing/2014/main" id="{26E76DD2-C212-4283-8D2F-A6F6F33CF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5449887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2" name="Rectangle 22">
            <a:extLst>
              <a:ext uri="{FF2B5EF4-FFF2-40B4-BE49-F238E27FC236}">
                <a16:creationId xmlns:a16="http://schemas.microsoft.com/office/drawing/2014/main" id="{ADD6567E-7FA9-4EE1-AB36-2317957B0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5480049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dollars_sold</a:t>
            </a:r>
          </a:p>
        </p:txBody>
      </p:sp>
      <p:sp>
        <p:nvSpPr>
          <p:cNvPr id="21523" name="Rectangle 23">
            <a:extLst>
              <a:ext uri="{FF2B5EF4-FFF2-40B4-BE49-F238E27FC236}">
                <a16:creationId xmlns:a16="http://schemas.microsoft.com/office/drawing/2014/main" id="{18E2B833-D5A5-46F7-8548-C2735340F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5915024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4" name="Rectangle 24">
            <a:extLst>
              <a:ext uri="{FF2B5EF4-FFF2-40B4-BE49-F238E27FC236}">
                <a16:creationId xmlns:a16="http://schemas.microsoft.com/office/drawing/2014/main" id="{5CFEC65D-8D5B-4B0D-9E09-8DC803CC9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7025" y="5926137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             avg_sales</a:t>
            </a:r>
          </a:p>
        </p:txBody>
      </p:sp>
      <p:sp>
        <p:nvSpPr>
          <p:cNvPr id="21525" name="Rectangle 25">
            <a:extLst>
              <a:ext uri="{FF2B5EF4-FFF2-40B4-BE49-F238E27FC236}">
                <a16:creationId xmlns:a16="http://schemas.microsoft.com/office/drawing/2014/main" id="{58B7D072-94F9-4BF1-B332-E81AC4EA0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674" y="6353174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1526" name="Line 26">
            <a:extLst>
              <a:ext uri="{FF2B5EF4-FFF2-40B4-BE49-F238E27FC236}">
                <a16:creationId xmlns:a16="http://schemas.microsoft.com/office/drawing/2014/main" id="{BF647998-A30A-4398-B2B2-546A1B94A1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4074" y="5210174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Line 27">
            <a:extLst>
              <a:ext uri="{FF2B5EF4-FFF2-40B4-BE49-F238E27FC236}">
                <a16:creationId xmlns:a16="http://schemas.microsoft.com/office/drawing/2014/main" id="{8F042519-D594-4E38-87C5-8769901DFA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5024" y="5753100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Line 28">
            <a:extLst>
              <a:ext uri="{FF2B5EF4-FFF2-40B4-BE49-F238E27FC236}">
                <a16:creationId xmlns:a16="http://schemas.microsoft.com/office/drawing/2014/main" id="{6A7D3999-E4A4-410D-B803-C12E7BF355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5025" y="6121400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Line 29">
            <a:extLst>
              <a:ext uri="{FF2B5EF4-FFF2-40B4-BE49-F238E27FC236}">
                <a16:creationId xmlns:a16="http://schemas.microsoft.com/office/drawing/2014/main" id="{9FCF80E5-99B0-4734-9BE5-8B1E4289CE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44474" y="4371974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Line 30">
            <a:extLst>
              <a:ext uri="{FF2B5EF4-FFF2-40B4-BE49-F238E27FC236}">
                <a16:creationId xmlns:a16="http://schemas.microsoft.com/office/drawing/2014/main" id="{383DC8EC-49C6-42B0-B5DA-2CE7F6EC47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44475" y="2466975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Line 31">
            <a:extLst>
              <a:ext uri="{FF2B5EF4-FFF2-40B4-BE49-F238E27FC236}">
                <a16:creationId xmlns:a16="http://schemas.microsoft.com/office/drawing/2014/main" id="{F2C2EED8-A12D-4ECB-A85F-B9C3519AA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7274" y="4752974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Line 32">
            <a:extLst>
              <a:ext uri="{FF2B5EF4-FFF2-40B4-BE49-F238E27FC236}">
                <a16:creationId xmlns:a16="http://schemas.microsoft.com/office/drawing/2014/main" id="{9A972FC1-587A-4EE0-90DF-616C524062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97274" y="2771774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3" name="Group 33">
            <a:extLst>
              <a:ext uri="{FF2B5EF4-FFF2-40B4-BE49-F238E27FC236}">
                <a16:creationId xmlns:a16="http://schemas.microsoft.com/office/drawing/2014/main" id="{83440DD2-A6FA-4178-9E19-E66BEE358F29}"/>
              </a:ext>
            </a:extLst>
          </p:cNvPr>
          <p:cNvGrpSpPr>
            <a:grpSpLocks/>
          </p:cNvGrpSpPr>
          <p:nvPr/>
        </p:nvGrpSpPr>
        <p:grpSpPr bwMode="auto">
          <a:xfrm>
            <a:off x="7106875" y="2009774"/>
            <a:ext cx="1374775" cy="1924050"/>
            <a:chOff x="3796" y="983"/>
            <a:chExt cx="857" cy="1193"/>
          </a:xfrm>
        </p:grpSpPr>
        <p:sp>
          <p:nvSpPr>
            <p:cNvPr id="21545" name="Rectangle 34">
              <a:extLst>
                <a:ext uri="{FF2B5EF4-FFF2-40B4-BE49-F238E27FC236}">
                  <a16:creationId xmlns:a16="http://schemas.microsoft.com/office/drawing/2014/main" id="{2FCD2BE7-446F-4E31-B300-045FAE0B7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item_name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supplier_key</a:t>
              </a:r>
            </a:p>
          </p:txBody>
        </p:sp>
        <p:sp>
          <p:nvSpPr>
            <p:cNvPr id="21546" name="Text Box 35">
              <a:extLst>
                <a:ext uri="{FF2B5EF4-FFF2-40B4-BE49-F238E27FC236}">
                  <a16:creationId xmlns:a16="http://schemas.microsoft.com/office/drawing/2014/main" id="{EA483303-5B3F-46DD-B5B6-A41882437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1534" name="Group 36">
            <a:extLst>
              <a:ext uri="{FF2B5EF4-FFF2-40B4-BE49-F238E27FC236}">
                <a16:creationId xmlns:a16="http://schemas.microsoft.com/office/drawing/2014/main" id="{9938A0C2-510D-4D49-B96D-D5A9BFB693FD}"/>
              </a:ext>
            </a:extLst>
          </p:cNvPr>
          <p:cNvGrpSpPr>
            <a:grpSpLocks/>
          </p:cNvGrpSpPr>
          <p:nvPr/>
        </p:nvGrpSpPr>
        <p:grpSpPr bwMode="auto">
          <a:xfrm>
            <a:off x="1772875" y="4371975"/>
            <a:ext cx="1509713" cy="1393825"/>
            <a:chOff x="3844" y="2426"/>
            <a:chExt cx="939" cy="864"/>
          </a:xfrm>
        </p:grpSpPr>
        <p:sp>
          <p:nvSpPr>
            <p:cNvPr id="21543" name="Rectangle 37">
              <a:extLst>
                <a:ext uri="{FF2B5EF4-FFF2-40B4-BE49-F238E27FC236}">
                  <a16:creationId xmlns:a16="http://schemas.microsoft.com/office/drawing/2014/main" id="{90BD1C02-157B-4DCF-BB32-4335D0873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branch_key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branch_name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branch_type</a:t>
              </a:r>
            </a:p>
          </p:txBody>
        </p:sp>
        <p:sp>
          <p:nvSpPr>
            <p:cNvPr id="21544" name="Text Box 38">
              <a:extLst>
                <a:ext uri="{FF2B5EF4-FFF2-40B4-BE49-F238E27FC236}">
                  <a16:creationId xmlns:a16="http://schemas.microsoft.com/office/drawing/2014/main" id="{80ED881F-0101-4A0A-9C4C-EA9EEEB8A5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grpSp>
        <p:nvGrpSpPr>
          <p:cNvPr id="21535" name="Group 40">
            <a:extLst>
              <a:ext uri="{FF2B5EF4-FFF2-40B4-BE49-F238E27FC236}">
                <a16:creationId xmlns:a16="http://schemas.microsoft.com/office/drawing/2014/main" id="{6AD9755B-8680-4D0A-B3F3-BC7A828E9F7D}"/>
              </a:ext>
            </a:extLst>
          </p:cNvPr>
          <p:cNvGrpSpPr>
            <a:grpSpLocks/>
          </p:cNvGrpSpPr>
          <p:nvPr/>
        </p:nvGrpSpPr>
        <p:grpSpPr bwMode="auto">
          <a:xfrm>
            <a:off x="8857888" y="2466974"/>
            <a:ext cx="1449387" cy="998538"/>
            <a:chOff x="3789" y="855"/>
            <a:chExt cx="903" cy="1172"/>
          </a:xfrm>
        </p:grpSpPr>
        <p:sp>
          <p:nvSpPr>
            <p:cNvPr id="21541" name="Rectangle 41">
              <a:extLst>
                <a:ext uri="{FF2B5EF4-FFF2-40B4-BE49-F238E27FC236}">
                  <a16:creationId xmlns:a16="http://schemas.microsoft.com/office/drawing/2014/main" id="{E444D9F6-C72F-4EE8-942C-DB206FEAB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supplier_key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supplier_type</a:t>
              </a:r>
            </a:p>
          </p:txBody>
        </p:sp>
        <p:sp>
          <p:nvSpPr>
            <p:cNvPr id="21542" name="Text Box 42">
              <a:extLst>
                <a:ext uri="{FF2B5EF4-FFF2-40B4-BE49-F238E27FC236}">
                  <a16:creationId xmlns:a16="http://schemas.microsoft.com/office/drawing/2014/main" id="{660DBCC4-E797-44DD-B8AB-BF9D8FEB1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9" y="855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>
                  <a:latin typeface="Times New Roman" panose="02020603050405020304" pitchFamily="18" charset="0"/>
                </a:rPr>
                <a:t>supplier</a:t>
              </a:r>
            </a:p>
          </p:txBody>
        </p:sp>
      </p:grpSp>
      <p:sp>
        <p:nvSpPr>
          <p:cNvPr id="21536" name="Line 43">
            <a:extLst>
              <a:ext uri="{FF2B5EF4-FFF2-40B4-BE49-F238E27FC236}">
                <a16:creationId xmlns:a16="http://schemas.microsoft.com/office/drawing/2014/main" id="{AA567C65-7742-477E-94AB-E4110A481B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26074" y="3152774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7" name="Group 45">
            <a:extLst>
              <a:ext uri="{FF2B5EF4-FFF2-40B4-BE49-F238E27FC236}">
                <a16:creationId xmlns:a16="http://schemas.microsoft.com/office/drawing/2014/main" id="{C77DDB70-2FF4-499B-A254-1979EF32583C}"/>
              </a:ext>
            </a:extLst>
          </p:cNvPr>
          <p:cNvGrpSpPr>
            <a:grpSpLocks/>
          </p:cNvGrpSpPr>
          <p:nvPr/>
        </p:nvGrpSpPr>
        <p:grpSpPr bwMode="auto">
          <a:xfrm>
            <a:off x="8653100" y="5362575"/>
            <a:ext cx="1654175" cy="1495425"/>
            <a:chOff x="684" y="2196"/>
            <a:chExt cx="1565" cy="913"/>
          </a:xfrm>
        </p:grpSpPr>
        <p:sp>
          <p:nvSpPr>
            <p:cNvPr id="21539" name="Rectangle 46">
              <a:extLst>
                <a:ext uri="{FF2B5EF4-FFF2-40B4-BE49-F238E27FC236}">
                  <a16:creationId xmlns:a16="http://schemas.microsoft.com/office/drawing/2014/main" id="{478D75B1-0194-402F-A600-B3B78CCA7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city_key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state_or_province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1540" name="Rectangle 47">
              <a:extLst>
                <a:ext uri="{FF2B5EF4-FFF2-40B4-BE49-F238E27FC236}">
                  <a16:creationId xmlns:a16="http://schemas.microsoft.com/office/drawing/2014/main" id="{D8665660-F49E-4DEB-BDA8-2C426854D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city</a:t>
              </a:r>
            </a:p>
          </p:txBody>
        </p:sp>
      </p:grpSp>
      <p:sp>
        <p:nvSpPr>
          <p:cNvPr id="21538" name="Line 48">
            <a:extLst>
              <a:ext uri="{FF2B5EF4-FFF2-40B4-BE49-F238E27FC236}">
                <a16:creationId xmlns:a16="http://schemas.microsoft.com/office/drawing/2014/main" id="{F2E7CB0B-82BE-40D7-9708-FBF7D09BB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1274" y="5514974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7065A637-07CD-4349-92D3-35F29D0D2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76787" y="785815"/>
            <a:ext cx="6965950" cy="5074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ru-RU" dirty="0">
                <a:solidFill>
                  <a:srgbClr val="FFC000"/>
                </a:solidFill>
              </a:rPr>
              <a:t>Example of </a:t>
            </a:r>
            <a:r>
              <a:rPr lang="en-US" altLang="ru-RU" b="1" dirty="0">
                <a:solidFill>
                  <a:srgbClr val="FFC000"/>
                </a:solidFill>
              </a:rPr>
              <a:t>Fact Constellation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E87FF187-A7CA-4CC7-848B-FF3AB680D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0226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FB385A40-079D-4431-BFBA-9EC5A8FDBA36}"/>
              </a:ext>
            </a:extLst>
          </p:cNvPr>
          <p:cNvGrpSpPr>
            <a:grpSpLocks/>
          </p:cNvGrpSpPr>
          <p:nvPr/>
        </p:nvGrpSpPr>
        <p:grpSpPr bwMode="auto">
          <a:xfrm>
            <a:off x="1609987" y="1193800"/>
            <a:ext cx="1639888" cy="1982788"/>
            <a:chOff x="277" y="1164"/>
            <a:chExt cx="1021" cy="1229"/>
          </a:xfrm>
        </p:grpSpPr>
        <p:sp>
          <p:nvSpPr>
            <p:cNvPr id="22593" name="Rectangle 6">
              <a:extLst>
                <a:ext uri="{FF2B5EF4-FFF2-40B4-BE49-F238E27FC236}">
                  <a16:creationId xmlns:a16="http://schemas.microsoft.com/office/drawing/2014/main" id="{CAF55C72-8454-492F-8828-149D10FEE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day_of_the_week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2594" name="Rectangle 7">
              <a:extLst>
                <a:ext uri="{FF2B5EF4-FFF2-40B4-BE49-F238E27FC236}">
                  <a16:creationId xmlns:a16="http://schemas.microsoft.com/office/drawing/2014/main" id="{66C93A11-EEF9-41EF-8E03-1C0D5E5A7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2534" name="Group 8">
            <a:extLst>
              <a:ext uri="{FF2B5EF4-FFF2-40B4-BE49-F238E27FC236}">
                <a16:creationId xmlns:a16="http://schemas.microsoft.com/office/drawing/2014/main" id="{51006982-6163-4352-AD4D-1DFE9E90588D}"/>
              </a:ext>
            </a:extLst>
          </p:cNvPr>
          <p:cNvGrpSpPr>
            <a:grpSpLocks/>
          </p:cNvGrpSpPr>
          <p:nvPr/>
        </p:nvGrpSpPr>
        <p:grpSpPr bwMode="auto">
          <a:xfrm>
            <a:off x="6486788" y="4013200"/>
            <a:ext cx="1654175" cy="1733550"/>
            <a:chOff x="684" y="2196"/>
            <a:chExt cx="1030" cy="1075"/>
          </a:xfrm>
        </p:grpSpPr>
        <p:sp>
          <p:nvSpPr>
            <p:cNvPr id="22591" name="Rectangle 9">
              <a:extLst>
                <a:ext uri="{FF2B5EF4-FFF2-40B4-BE49-F238E27FC236}">
                  <a16:creationId xmlns:a16="http://schemas.microsoft.com/office/drawing/2014/main" id="{F266A3D3-086B-457D-BFE8-8772CAB69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province_or_state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2592" name="Rectangle 10">
              <a:extLst>
                <a:ext uri="{FF2B5EF4-FFF2-40B4-BE49-F238E27FC236}">
                  <a16:creationId xmlns:a16="http://schemas.microsoft.com/office/drawing/2014/main" id="{50AC6B47-021C-4D24-B369-7E58BF90A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2535" name="Rectangle 11">
            <a:extLst>
              <a:ext uri="{FF2B5EF4-FFF2-40B4-BE49-F238E27FC236}">
                <a16:creationId xmlns:a16="http://schemas.microsoft.com/office/drawing/2014/main" id="{94962AD9-70C1-40C1-8CF7-CF6E902FC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4587" y="2108201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2536" name="Rectangle 12">
            <a:extLst>
              <a:ext uri="{FF2B5EF4-FFF2-40B4-BE49-F238E27FC236}">
                <a16:creationId xmlns:a16="http://schemas.microsoft.com/office/drawing/2014/main" id="{FE867189-5014-493E-9747-4DE694D7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2565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7" name="Rectangle 13">
            <a:extLst>
              <a:ext uri="{FF2B5EF4-FFF2-40B4-BE49-F238E27FC236}">
                <a16:creationId xmlns:a16="http://schemas.microsoft.com/office/drawing/2014/main" id="{A8D7AEB6-6202-458C-A6AE-39ED64F89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2641601"/>
            <a:ext cx="1601788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38" name="Rectangle 14">
            <a:extLst>
              <a:ext uri="{FF2B5EF4-FFF2-40B4-BE49-F238E27FC236}">
                <a16:creationId xmlns:a16="http://schemas.microsoft.com/office/drawing/2014/main" id="{7E7F5320-E349-4A68-A4B0-67A3450BA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09880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item_key</a:t>
            </a:r>
          </a:p>
        </p:txBody>
      </p:sp>
      <p:sp>
        <p:nvSpPr>
          <p:cNvPr id="22539" name="Rectangle 15">
            <a:extLst>
              <a:ext uri="{FF2B5EF4-FFF2-40B4-BE49-F238E27FC236}">
                <a16:creationId xmlns:a16="http://schemas.microsoft.com/office/drawing/2014/main" id="{FE83806A-5782-4C7D-819F-A5AFB5AE2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4798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0" name="Rectangle 16">
            <a:extLst>
              <a:ext uri="{FF2B5EF4-FFF2-40B4-BE49-F238E27FC236}">
                <a16:creationId xmlns:a16="http://schemas.microsoft.com/office/drawing/2014/main" id="{5CB9DF76-B186-4476-8972-40326593D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47980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branch_key</a:t>
            </a:r>
          </a:p>
        </p:txBody>
      </p:sp>
      <p:sp>
        <p:nvSpPr>
          <p:cNvPr id="22541" name="Rectangle 17">
            <a:extLst>
              <a:ext uri="{FF2B5EF4-FFF2-40B4-BE49-F238E27FC236}">
                <a16:creationId xmlns:a16="http://schemas.microsoft.com/office/drawing/2014/main" id="{52FB95C9-799E-4B8B-A820-16D757BE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9370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Rectangle 18">
            <a:extLst>
              <a:ext uri="{FF2B5EF4-FFF2-40B4-BE49-F238E27FC236}">
                <a16:creationId xmlns:a16="http://schemas.microsoft.com/office/drawing/2014/main" id="{DED11853-8443-44E6-858C-E4698BB87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5400" y="395605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location_key</a:t>
            </a:r>
          </a:p>
        </p:txBody>
      </p:sp>
      <p:sp>
        <p:nvSpPr>
          <p:cNvPr id="22543" name="Rectangle 19">
            <a:extLst>
              <a:ext uri="{FF2B5EF4-FFF2-40B4-BE49-F238E27FC236}">
                <a16:creationId xmlns:a16="http://schemas.microsoft.com/office/drawing/2014/main" id="{734EED61-56DB-4421-AABB-C137B6DBA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439420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4" name="Rectangle 20">
            <a:extLst>
              <a:ext uri="{FF2B5EF4-FFF2-40B4-BE49-F238E27FC236}">
                <a16:creationId xmlns:a16="http://schemas.microsoft.com/office/drawing/2014/main" id="{9DF3BB8D-086E-461E-90C8-A9ED4F47C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4448176"/>
            <a:ext cx="158115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units_sold</a:t>
            </a:r>
          </a:p>
        </p:txBody>
      </p:sp>
      <p:sp>
        <p:nvSpPr>
          <p:cNvPr id="22545" name="Rectangle 21">
            <a:extLst>
              <a:ext uri="{FF2B5EF4-FFF2-40B4-BE49-F238E27FC236}">
                <a16:creationId xmlns:a16="http://schemas.microsoft.com/office/drawing/2014/main" id="{BBB31F00-3D0F-4424-B33B-7F2CA6C8A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485140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6" name="Rectangle 22">
            <a:extLst>
              <a:ext uri="{FF2B5EF4-FFF2-40B4-BE49-F238E27FC236}">
                <a16:creationId xmlns:a16="http://schemas.microsoft.com/office/drawing/2014/main" id="{C0DE2E11-8719-45EF-A9B7-094E0ADBA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4892676"/>
            <a:ext cx="15875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dollars_sold</a:t>
            </a:r>
          </a:p>
        </p:txBody>
      </p:sp>
      <p:sp>
        <p:nvSpPr>
          <p:cNvPr id="22547" name="Rectangle 23">
            <a:extLst>
              <a:ext uri="{FF2B5EF4-FFF2-40B4-BE49-F238E27FC236}">
                <a16:creationId xmlns:a16="http://schemas.microsoft.com/office/drawing/2014/main" id="{82D8AF00-D4D7-48DB-9FE0-1B0F9B15A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53086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8" name="Rectangle 24">
            <a:extLst>
              <a:ext uri="{FF2B5EF4-FFF2-40B4-BE49-F238E27FC236}">
                <a16:creationId xmlns:a16="http://schemas.microsoft.com/office/drawing/2014/main" id="{D52F27B6-22A1-4FEC-9A81-604AB1B87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937" y="5338763"/>
            <a:ext cx="15875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avg_sales</a:t>
            </a:r>
          </a:p>
        </p:txBody>
      </p:sp>
      <p:sp>
        <p:nvSpPr>
          <p:cNvPr id="22549" name="Rectangle 25">
            <a:extLst>
              <a:ext uri="{FF2B5EF4-FFF2-40B4-BE49-F238E27FC236}">
                <a16:creationId xmlns:a16="http://schemas.microsoft.com/office/drawing/2014/main" id="{D0BC740B-BA21-4185-9765-CD25AB876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787" y="56896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1800"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2550" name="Line 26">
            <a:extLst>
              <a:ext uri="{FF2B5EF4-FFF2-40B4-BE49-F238E27FC236}">
                <a16:creationId xmlns:a16="http://schemas.microsoft.com/office/drawing/2014/main" id="{9878B63B-A6D3-4682-A701-9465B3790F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65776" y="46228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8F1440FE-EEC9-4E51-81BC-C87A610A8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726" y="5165726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02FC4E3F-4891-4415-BA35-037FE575C6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726" y="55340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CD73CF92-C78A-4DD7-AC14-594C745C8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22862" y="37909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CEE51800-150D-4516-934F-009BA05366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86387" y="23368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773D402B-985E-4410-9CFB-904818ECA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387" y="42418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Line 32">
            <a:extLst>
              <a:ext uri="{FF2B5EF4-FFF2-40B4-BE49-F238E27FC236}">
                <a16:creationId xmlns:a16="http://schemas.microsoft.com/office/drawing/2014/main" id="{218E6743-5E22-4FA7-98C9-C704CD7720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77187" y="2717801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57" name="Group 33">
            <a:extLst>
              <a:ext uri="{FF2B5EF4-FFF2-40B4-BE49-F238E27FC236}">
                <a16:creationId xmlns:a16="http://schemas.microsoft.com/office/drawing/2014/main" id="{3C902AF1-9A51-4030-AB49-E9DF82678AB8}"/>
              </a:ext>
            </a:extLst>
          </p:cNvPr>
          <p:cNvGrpSpPr>
            <a:grpSpLocks/>
          </p:cNvGrpSpPr>
          <p:nvPr/>
        </p:nvGrpSpPr>
        <p:grpSpPr bwMode="auto">
          <a:xfrm>
            <a:off x="6562987" y="1498601"/>
            <a:ext cx="1303338" cy="1744663"/>
            <a:chOff x="3796" y="1002"/>
            <a:chExt cx="812" cy="1081"/>
          </a:xfrm>
        </p:grpSpPr>
        <p:sp>
          <p:nvSpPr>
            <p:cNvPr id="22589" name="Rectangle 34">
              <a:extLst>
                <a:ext uri="{FF2B5EF4-FFF2-40B4-BE49-F238E27FC236}">
                  <a16:creationId xmlns:a16="http://schemas.microsoft.com/office/drawing/2014/main" id="{05970444-2ADE-4D26-B52D-AD09D6F4C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item_name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supplier_type</a:t>
              </a:r>
            </a:p>
          </p:txBody>
        </p:sp>
        <p:sp>
          <p:nvSpPr>
            <p:cNvPr id="22590" name="Text Box 35">
              <a:extLst>
                <a:ext uri="{FF2B5EF4-FFF2-40B4-BE49-F238E27FC236}">
                  <a16:creationId xmlns:a16="http://schemas.microsoft.com/office/drawing/2014/main" id="{7ABB319E-6A22-41FF-9021-11007EF4A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2558" name="Group 36">
            <a:extLst>
              <a:ext uri="{FF2B5EF4-FFF2-40B4-BE49-F238E27FC236}">
                <a16:creationId xmlns:a16="http://schemas.microsoft.com/office/drawing/2014/main" id="{06A7455F-54C8-42B6-AAED-E0509A2FC864}"/>
              </a:ext>
            </a:extLst>
          </p:cNvPr>
          <p:cNvGrpSpPr>
            <a:grpSpLocks/>
          </p:cNvGrpSpPr>
          <p:nvPr/>
        </p:nvGrpSpPr>
        <p:grpSpPr bwMode="auto">
          <a:xfrm>
            <a:off x="1686187" y="3937001"/>
            <a:ext cx="1290638" cy="1230313"/>
            <a:chOff x="3896" y="2472"/>
            <a:chExt cx="803" cy="762"/>
          </a:xfrm>
        </p:grpSpPr>
        <p:sp>
          <p:nvSpPr>
            <p:cNvPr id="22587" name="Rectangle 37">
              <a:extLst>
                <a:ext uri="{FF2B5EF4-FFF2-40B4-BE49-F238E27FC236}">
                  <a16:creationId xmlns:a16="http://schemas.microsoft.com/office/drawing/2014/main" id="{1840B1D0-8C95-45E2-82F3-32C5ACF21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branch_key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branch_name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branch_type</a:t>
              </a:r>
            </a:p>
          </p:txBody>
        </p:sp>
        <p:sp>
          <p:nvSpPr>
            <p:cNvPr id="22588" name="Text Box 38">
              <a:extLst>
                <a:ext uri="{FF2B5EF4-FFF2-40B4-BE49-F238E27FC236}">
                  <a16:creationId xmlns:a16="http://schemas.microsoft.com/office/drawing/2014/main" id="{A6DE069F-9905-4E2E-97A1-98139A377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7" y="2472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sp>
        <p:nvSpPr>
          <p:cNvPr id="22559" name="Rectangle 39">
            <a:extLst>
              <a:ext uri="{FF2B5EF4-FFF2-40B4-BE49-F238E27FC236}">
                <a16:creationId xmlns:a16="http://schemas.microsoft.com/office/drawing/2014/main" id="{5239F77D-2A43-485C-9EC6-526B31D10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6" y="24701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0" name="Rectangle 40">
            <a:extLst>
              <a:ext uri="{FF2B5EF4-FFF2-40B4-BE49-F238E27FC236}">
                <a16:creationId xmlns:a16="http://schemas.microsoft.com/office/drawing/2014/main" id="{0739B4E1-486F-4445-86B3-ED3301366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975" y="1555751"/>
            <a:ext cx="203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Shipping Fact Table</a:t>
            </a:r>
          </a:p>
        </p:txBody>
      </p:sp>
      <p:sp>
        <p:nvSpPr>
          <p:cNvPr id="22561" name="Rectangle 41">
            <a:extLst>
              <a:ext uri="{FF2B5EF4-FFF2-40B4-BE49-F238E27FC236}">
                <a16:creationId xmlns:a16="http://schemas.microsoft.com/office/drawing/2014/main" id="{57AEAF44-FDDD-41F9-A2ED-488FF19F8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012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2" name="Rectangle 42">
            <a:extLst>
              <a:ext uri="{FF2B5EF4-FFF2-40B4-BE49-F238E27FC236}">
                <a16:creationId xmlns:a16="http://schemas.microsoft.com/office/drawing/2014/main" id="{94C9E081-BFB9-4574-84FB-B8824EC08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6" y="2089151"/>
            <a:ext cx="1601787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63" name="Rectangle 43">
            <a:extLst>
              <a:ext uri="{FF2B5EF4-FFF2-40B4-BE49-F238E27FC236}">
                <a16:creationId xmlns:a16="http://schemas.microsoft.com/office/drawing/2014/main" id="{A0DC356E-5280-4F23-9CCA-3EF33880A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54635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item_key</a:t>
            </a:r>
          </a:p>
        </p:txBody>
      </p:sp>
      <p:sp>
        <p:nvSpPr>
          <p:cNvPr id="22564" name="Rectangle 44">
            <a:extLst>
              <a:ext uri="{FF2B5EF4-FFF2-40B4-BE49-F238E27FC236}">
                <a16:creationId xmlns:a16="http://schemas.microsoft.com/office/drawing/2014/main" id="{27FA53F0-414B-4F79-B64A-A0E2373DC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9273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5" name="Rectangle 45">
            <a:extLst>
              <a:ext uri="{FF2B5EF4-FFF2-40B4-BE49-F238E27FC236}">
                <a16:creationId xmlns:a16="http://schemas.microsoft.com/office/drawing/2014/main" id="{C49EBF82-0788-488D-A7AB-70793CF1C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92735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shipper_key</a:t>
            </a:r>
          </a:p>
        </p:txBody>
      </p:sp>
      <p:sp>
        <p:nvSpPr>
          <p:cNvPr id="22566" name="Rectangle 46">
            <a:extLst>
              <a:ext uri="{FF2B5EF4-FFF2-40B4-BE49-F238E27FC236}">
                <a16:creationId xmlns:a16="http://schemas.microsoft.com/office/drawing/2014/main" id="{B704ED79-50A5-4EC6-8D66-5BC039337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33845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7" name="Rectangle 47">
            <a:extLst>
              <a:ext uri="{FF2B5EF4-FFF2-40B4-BE49-F238E27FC236}">
                <a16:creationId xmlns:a16="http://schemas.microsoft.com/office/drawing/2014/main" id="{E41B36E5-83E8-4396-811E-7EE69BFD3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787" y="340360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from_location</a:t>
            </a:r>
          </a:p>
        </p:txBody>
      </p:sp>
      <p:sp>
        <p:nvSpPr>
          <p:cNvPr id="22568" name="Rectangle 48">
            <a:extLst>
              <a:ext uri="{FF2B5EF4-FFF2-40B4-BE49-F238E27FC236}">
                <a16:creationId xmlns:a16="http://schemas.microsoft.com/office/drawing/2014/main" id="{E30DC837-0E8F-4D56-AA42-AD87B4E23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384175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9" name="Rectangle 49">
            <a:extLst>
              <a:ext uri="{FF2B5EF4-FFF2-40B4-BE49-F238E27FC236}">
                <a16:creationId xmlns:a16="http://schemas.microsoft.com/office/drawing/2014/main" id="{57F6902B-3629-4489-8172-60EA0AE55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3917951"/>
            <a:ext cx="15557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to_location</a:t>
            </a:r>
          </a:p>
        </p:txBody>
      </p:sp>
      <p:sp>
        <p:nvSpPr>
          <p:cNvPr id="22570" name="Rectangle 50">
            <a:extLst>
              <a:ext uri="{FF2B5EF4-FFF2-40B4-BE49-F238E27FC236}">
                <a16:creationId xmlns:a16="http://schemas.microsoft.com/office/drawing/2014/main" id="{6C3654B7-5F17-4B9C-9567-930E0D173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429895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1" name="Rectangle 51">
            <a:extLst>
              <a:ext uri="{FF2B5EF4-FFF2-40B4-BE49-F238E27FC236}">
                <a16:creationId xmlns:a16="http://schemas.microsoft.com/office/drawing/2014/main" id="{F0DD40EA-9226-468F-8E55-B416BE80A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4340226"/>
            <a:ext cx="15748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dollars_cost</a:t>
            </a:r>
          </a:p>
        </p:txBody>
      </p:sp>
      <p:sp>
        <p:nvSpPr>
          <p:cNvPr id="22572" name="Rectangle 52">
            <a:extLst>
              <a:ext uri="{FF2B5EF4-FFF2-40B4-BE49-F238E27FC236}">
                <a16:creationId xmlns:a16="http://schemas.microsoft.com/office/drawing/2014/main" id="{CB92E6E9-7B7B-497F-9DFE-8216AAFFE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47561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3" name="Rectangle 53">
            <a:extLst>
              <a:ext uri="{FF2B5EF4-FFF2-40B4-BE49-F238E27FC236}">
                <a16:creationId xmlns:a16="http://schemas.microsoft.com/office/drawing/2014/main" id="{30799F35-127C-4EDA-A492-D6B0AB20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325" y="4786313"/>
            <a:ext cx="16256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units_shipped</a:t>
            </a:r>
          </a:p>
        </p:txBody>
      </p:sp>
      <p:sp>
        <p:nvSpPr>
          <p:cNvPr id="22574" name="Line 55">
            <a:extLst>
              <a:ext uri="{FF2B5EF4-FFF2-40B4-BE49-F238E27FC236}">
                <a16:creationId xmlns:a16="http://schemas.microsoft.com/office/drawing/2014/main" id="{84086096-91E3-488B-8E77-4D2D7C8F67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10787" y="1498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5" name="Line 56">
            <a:extLst>
              <a:ext uri="{FF2B5EF4-FFF2-40B4-BE49-F238E27FC236}">
                <a16:creationId xmlns:a16="http://schemas.microsoft.com/office/drawing/2014/main" id="{4898E638-5BF1-46F9-8B9B-92EA33D502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587" y="1498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6" name="Line 57">
            <a:extLst>
              <a:ext uri="{FF2B5EF4-FFF2-40B4-BE49-F238E27FC236}">
                <a16:creationId xmlns:a16="http://schemas.microsoft.com/office/drawing/2014/main" id="{491DF584-8863-4442-9E42-361D712B02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86387" y="1498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7" name="Line 58">
            <a:extLst>
              <a:ext uri="{FF2B5EF4-FFF2-40B4-BE49-F238E27FC236}">
                <a16:creationId xmlns:a16="http://schemas.microsoft.com/office/drawing/2014/main" id="{4D4C98A6-A0D6-43A4-8056-4754976406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58387" y="22606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8" name="Line 59">
            <a:extLst>
              <a:ext uri="{FF2B5EF4-FFF2-40B4-BE49-F238E27FC236}">
                <a16:creationId xmlns:a16="http://schemas.microsoft.com/office/drawing/2014/main" id="{C3FDBA4F-386A-4B10-AD0A-FE0BE89F23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9787" y="36322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9" name="Line 60">
            <a:extLst>
              <a:ext uri="{FF2B5EF4-FFF2-40B4-BE49-F238E27FC236}">
                <a16:creationId xmlns:a16="http://schemas.microsoft.com/office/drawing/2014/main" id="{54787A53-AF45-4550-AAC7-18A1E60BE1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58387" y="41656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0" name="Line 61">
            <a:extLst>
              <a:ext uri="{FF2B5EF4-FFF2-40B4-BE49-F238E27FC236}">
                <a16:creationId xmlns:a16="http://schemas.microsoft.com/office/drawing/2014/main" id="{25ADE439-C4E4-422D-80B9-AAF9B89CF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72987" y="3175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22581" name="Group 63">
            <a:extLst>
              <a:ext uri="{FF2B5EF4-FFF2-40B4-BE49-F238E27FC236}">
                <a16:creationId xmlns:a16="http://schemas.microsoft.com/office/drawing/2014/main" id="{AC943500-8EF6-4F04-8DA9-D6EAEA8DA8B0}"/>
              </a:ext>
            </a:extLst>
          </p:cNvPr>
          <p:cNvGrpSpPr>
            <a:grpSpLocks/>
          </p:cNvGrpSpPr>
          <p:nvPr/>
        </p:nvGrpSpPr>
        <p:grpSpPr bwMode="auto">
          <a:xfrm>
            <a:off x="8993450" y="5384800"/>
            <a:ext cx="1344612" cy="1473200"/>
            <a:chOff x="3891" y="2472"/>
            <a:chExt cx="836" cy="911"/>
          </a:xfrm>
        </p:grpSpPr>
        <p:sp>
          <p:nvSpPr>
            <p:cNvPr id="22585" name="Rectangle 64">
              <a:extLst>
                <a:ext uri="{FF2B5EF4-FFF2-40B4-BE49-F238E27FC236}">
                  <a16:creationId xmlns:a16="http://schemas.microsoft.com/office/drawing/2014/main" id="{3D86D0CC-D68D-46D7-9EDF-A31FFAF94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>
                  <a:latin typeface="Times New Roman" panose="02020603050405020304" pitchFamily="18" charset="0"/>
                </a:rPr>
                <a:t>shipper_key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shipper_name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en-US" altLang="ru-RU" sz="1600">
                  <a:latin typeface="Times New Roman" panose="02020603050405020304" pitchFamily="18" charset="0"/>
                </a:rPr>
                <a:t>shipper_type</a:t>
              </a:r>
            </a:p>
          </p:txBody>
        </p:sp>
        <p:sp>
          <p:nvSpPr>
            <p:cNvPr id="22586" name="Text Box 65">
              <a:extLst>
                <a:ext uri="{FF2B5EF4-FFF2-40B4-BE49-F238E27FC236}">
                  <a16:creationId xmlns:a16="http://schemas.microsoft.com/office/drawing/2014/main" id="{31DE1A0F-AFAF-4276-990E-590C28198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>
                  <a:latin typeface="Times New Roman" panose="02020603050405020304" pitchFamily="18" charset="0"/>
                </a:rPr>
                <a:t>shipper</a:t>
              </a:r>
            </a:p>
          </p:txBody>
        </p:sp>
      </p:grpSp>
      <p:sp>
        <p:nvSpPr>
          <p:cNvPr id="22582" name="Line 66">
            <a:extLst>
              <a:ext uri="{FF2B5EF4-FFF2-40B4-BE49-F238E27FC236}">
                <a16:creationId xmlns:a16="http://schemas.microsoft.com/office/drawing/2014/main" id="{DDD5BBED-443B-4D38-B1BB-FE6BBA1648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91987" y="47752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3" name="Line 67">
            <a:extLst>
              <a:ext uri="{FF2B5EF4-FFF2-40B4-BE49-F238E27FC236}">
                <a16:creationId xmlns:a16="http://schemas.microsoft.com/office/drawing/2014/main" id="{AC00D547-C94C-4E8A-A3D2-275E1777E3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91987" y="317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4" name="Line 68">
            <a:extLst>
              <a:ext uri="{FF2B5EF4-FFF2-40B4-BE49-F238E27FC236}">
                <a16:creationId xmlns:a16="http://schemas.microsoft.com/office/drawing/2014/main" id="{7111DE67-31E1-419A-842C-0452C329AE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48787" y="57658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995B6A8A-E071-455E-9082-18F1B72D8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899" y="816528"/>
            <a:ext cx="9647340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What is a Data Warehouse?</a:t>
            </a:r>
            <a:endParaRPr lang="en-US" altLang="ru-RU" sz="3200" dirty="0">
              <a:solidFill>
                <a:srgbClr val="FFC0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8EE028-D756-43F3-AB95-88103D486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899" y="2063692"/>
            <a:ext cx="9371901" cy="4489508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altLang="ru-RU" sz="2000" dirty="0"/>
              <a:t>Defined in many different ways, but not rigorously.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000" dirty="0"/>
              <a:t>A decision support database that is maintained </a:t>
            </a:r>
            <a:r>
              <a:rPr lang="en-US" altLang="ru-RU" sz="2000" dirty="0">
                <a:solidFill>
                  <a:schemeClr val="hlink"/>
                </a:solidFill>
              </a:rPr>
              <a:t>separately </a:t>
            </a:r>
            <a:r>
              <a:rPr lang="en-US" altLang="ru-RU" sz="2000" dirty="0"/>
              <a:t>from the organization’s operational database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000" dirty="0"/>
              <a:t>Support </a:t>
            </a:r>
            <a:r>
              <a:rPr lang="en-US" altLang="ru-RU" sz="2000" dirty="0">
                <a:solidFill>
                  <a:schemeClr val="hlink"/>
                </a:solidFill>
              </a:rPr>
              <a:t>information processing</a:t>
            </a:r>
            <a:r>
              <a:rPr lang="en-US" altLang="ru-RU" sz="2000" dirty="0"/>
              <a:t> by providing a solid platform of consolidated, historical data for analysis.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sz="2000" dirty="0">
                <a:solidFill>
                  <a:srgbClr val="157573"/>
                </a:solidFill>
              </a:rPr>
              <a:t>“A data warehouse is a</a:t>
            </a:r>
            <a:r>
              <a:rPr lang="en-US" altLang="ru-RU" sz="2000" dirty="0"/>
              <a:t> </a:t>
            </a:r>
            <a:r>
              <a:rPr lang="en-US" altLang="ru-RU" sz="2000" u="sng" dirty="0">
                <a:solidFill>
                  <a:schemeClr val="hlink"/>
                </a:solidFill>
              </a:rPr>
              <a:t>subject-oriented</a:t>
            </a:r>
            <a:r>
              <a:rPr lang="en-US" altLang="ru-RU" sz="2000" dirty="0"/>
              <a:t>,</a:t>
            </a:r>
            <a:r>
              <a:rPr lang="en-US" altLang="ru-RU" sz="2000" u="sng" dirty="0">
                <a:solidFill>
                  <a:schemeClr val="hlink"/>
                </a:solidFill>
              </a:rPr>
              <a:t> integrated</a:t>
            </a:r>
            <a:r>
              <a:rPr lang="en-US" altLang="ru-RU" sz="2000" dirty="0"/>
              <a:t>, </a:t>
            </a:r>
            <a:r>
              <a:rPr lang="en-US" altLang="ru-RU" sz="2000" u="sng" dirty="0">
                <a:solidFill>
                  <a:schemeClr val="hlink"/>
                </a:solidFill>
              </a:rPr>
              <a:t>time-variant</a:t>
            </a:r>
            <a:r>
              <a:rPr lang="en-US" altLang="ru-RU" sz="2000" dirty="0"/>
              <a:t>, </a:t>
            </a:r>
            <a:r>
              <a:rPr lang="en-US" altLang="ru-RU" sz="2000" dirty="0">
                <a:solidFill>
                  <a:srgbClr val="157573"/>
                </a:solidFill>
              </a:rPr>
              <a:t>and </a:t>
            </a:r>
            <a:r>
              <a:rPr lang="en-US" altLang="ru-RU" sz="2000" u="sng" dirty="0">
                <a:solidFill>
                  <a:schemeClr val="hlink"/>
                </a:solidFill>
              </a:rPr>
              <a:t>nonvolatile</a:t>
            </a:r>
            <a:r>
              <a:rPr lang="en-US" altLang="ru-RU" sz="2000" dirty="0"/>
              <a:t> </a:t>
            </a:r>
            <a:r>
              <a:rPr lang="en-US" altLang="ru-RU" sz="2000" dirty="0">
                <a:solidFill>
                  <a:srgbClr val="157573"/>
                </a:solidFill>
              </a:rPr>
              <a:t>collection of data in support of management’s decision-making process.”—W. H. </a:t>
            </a:r>
            <a:r>
              <a:rPr lang="en-US" altLang="ru-RU" sz="2000" dirty="0" err="1">
                <a:solidFill>
                  <a:srgbClr val="157573"/>
                </a:solidFill>
              </a:rPr>
              <a:t>Inmon</a:t>
            </a:r>
            <a:endParaRPr lang="en-US" altLang="ru-RU" sz="2000" dirty="0">
              <a:solidFill>
                <a:srgbClr val="157573"/>
              </a:solidFill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ru-RU" sz="2000" dirty="0"/>
              <a:t>Data warehousing: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000" dirty="0"/>
              <a:t>The process of constructing and using data warehouses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849A2357-A366-4FA5-BA5C-014821CC6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5552" y="823520"/>
            <a:ext cx="9680895" cy="64210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C000"/>
                </a:solidFill>
              </a:rPr>
              <a:t>A Concept Hierarchy:  </a:t>
            </a:r>
            <a:r>
              <a:rPr lang="en-US" altLang="ru-RU" sz="3200" b="1" dirty="0">
                <a:solidFill>
                  <a:srgbClr val="FFC000"/>
                </a:solidFill>
              </a:rPr>
              <a:t>Dimension</a:t>
            </a:r>
            <a:r>
              <a:rPr lang="en-US" altLang="ru-RU" sz="3200" dirty="0">
                <a:solidFill>
                  <a:srgbClr val="FFC000"/>
                </a:solidFill>
              </a:rPr>
              <a:t> (location)</a:t>
            </a:r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A9658ABA-88DC-4DC2-8E99-20EB99D50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100" y="2118920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all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70DAC5B4-1DC4-4F11-A696-34DEA6210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7100" y="3109520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Europe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24B58853-1CE7-4A7F-8D7D-E9CE5D039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099" y="310952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North_America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CBA80DF8-B43C-465A-9797-C8CB95AAF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3875" y="417632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Mexico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1D676FE0-FD07-4354-8A92-B472EF9A5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7900" y="4176320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Canada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0E7935DD-11C0-410D-8238-B52E60FC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813" y="4176320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Spain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542E257B-6F71-4AE8-A012-30130442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100" y="4176320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Germany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BA1DDD4C-C266-4558-87EF-A417DE451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100" y="5243120"/>
            <a:ext cx="152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Vancouver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D2CDCD0B-A5F8-4E2F-9BEF-0EA20C1EA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099" y="6233720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M. Wind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E8BB8C2B-D2A4-4B16-B839-C484DE76D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300" y="6233720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L. Chan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B0E5E264-A2A1-44AB-B3DF-07A3504BE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299" y="31095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AA9249B8-9708-4BCE-84CC-353DDFACF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5699" y="4176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158D05BA-E664-49E4-B9A1-4B6559D75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1899" y="4176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8C205D09-729B-4E95-96C3-9CD9C9D08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299" y="5319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C6D2F32D-08AD-4C6C-A5BE-CE696E72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299" y="52431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7A05D31B-1320-4D78-A11C-969770B0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699" y="62337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213B21BE-432B-469D-AE33-D2C52678B7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499" y="249992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888EF992-40D9-4D64-9FA2-EA96FEE6E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9699" y="2499920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CE5F8954-8142-4D33-9B79-4F5EE14235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3699" y="349052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Line 22">
            <a:extLst>
              <a:ext uri="{FF2B5EF4-FFF2-40B4-BE49-F238E27FC236}">
                <a16:creationId xmlns:a16="http://schemas.microsoft.com/office/drawing/2014/main" id="{7D07D258-FCAB-4892-9A76-B13DBBCCC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4299" y="349052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Line 23">
            <a:extLst>
              <a:ext uri="{FF2B5EF4-FFF2-40B4-BE49-F238E27FC236}">
                <a16:creationId xmlns:a16="http://schemas.microsoft.com/office/drawing/2014/main" id="{04EF14BF-EC2F-43DD-BEE5-CA1EC6928A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91299" y="349052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91C00DFB-C381-4B90-927F-FBB1889A5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81899" y="349052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7678A64E-6BEC-4638-A85C-1D11988F00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6499" y="455732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E1DDCC34-3AE4-4599-AF9D-FA47E7203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9899" y="455732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598EFAB1-7E88-44AC-868D-07205C1804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2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Line 28">
            <a:extLst>
              <a:ext uri="{FF2B5EF4-FFF2-40B4-BE49-F238E27FC236}">
                <a16:creationId xmlns:a16="http://schemas.microsoft.com/office/drawing/2014/main" id="{F4E979D1-5B7A-422D-B8A9-4045F094A8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62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29">
            <a:extLst>
              <a:ext uri="{FF2B5EF4-FFF2-40B4-BE49-F238E27FC236}">
                <a16:creationId xmlns:a16="http://schemas.microsoft.com/office/drawing/2014/main" id="{83141C4F-02AC-493F-8F94-7071A69746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438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0">
            <a:extLst>
              <a:ext uri="{FF2B5EF4-FFF2-40B4-BE49-F238E27FC236}">
                <a16:creationId xmlns:a16="http://schemas.microsoft.com/office/drawing/2014/main" id="{3BD3CC63-B72B-401F-A67F-9935FFC0F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248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1">
            <a:extLst>
              <a:ext uri="{FF2B5EF4-FFF2-40B4-BE49-F238E27FC236}">
                <a16:creationId xmlns:a16="http://schemas.microsoft.com/office/drawing/2014/main" id="{3960016B-96EA-47F2-AB39-BF662C078E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71699" y="57765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Line 32">
            <a:extLst>
              <a:ext uri="{FF2B5EF4-FFF2-40B4-BE49-F238E27FC236}">
                <a16:creationId xmlns:a16="http://schemas.microsoft.com/office/drawing/2014/main" id="{D8E360B9-E051-40F3-820E-1386AA606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699" y="57765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CA81DE85-F3FD-4D7F-89AD-E99FDC79A7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91099" y="562412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Line 34">
            <a:extLst>
              <a:ext uri="{FF2B5EF4-FFF2-40B4-BE49-F238E27FC236}">
                <a16:creationId xmlns:a16="http://schemas.microsoft.com/office/drawing/2014/main" id="{1E6A75B6-686D-4BB1-93CA-C3F37D4F3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6899" y="562412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Text Box 35">
            <a:extLst>
              <a:ext uri="{FF2B5EF4-FFF2-40B4-BE49-F238E27FC236}">
                <a16:creationId xmlns:a16="http://schemas.microsoft.com/office/drawing/2014/main" id="{07BA2BB4-56FE-4817-A2FD-CB2CDE15E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2195120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all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89" name="Text Box 36">
            <a:extLst>
              <a:ext uri="{FF2B5EF4-FFF2-40B4-BE49-F238E27FC236}">
                <a16:creationId xmlns:a16="http://schemas.microsoft.com/office/drawing/2014/main" id="{2CBBEB41-6BA5-44F4-8C47-670812CDD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2900" y="318572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region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0" name="Text Box 37">
            <a:extLst>
              <a:ext uri="{FF2B5EF4-FFF2-40B4-BE49-F238E27FC236}">
                <a16:creationId xmlns:a16="http://schemas.microsoft.com/office/drawing/2014/main" id="{0BD70E72-D14B-479B-A1BD-2B28E06B8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6309920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office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1" name="Line 38">
            <a:extLst>
              <a:ext uri="{FF2B5EF4-FFF2-40B4-BE49-F238E27FC236}">
                <a16:creationId xmlns:a16="http://schemas.microsoft.com/office/drawing/2014/main" id="{097018E8-4047-4FE1-AE20-FC667148A9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29499" y="5700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Line 39">
            <a:extLst>
              <a:ext uri="{FF2B5EF4-FFF2-40B4-BE49-F238E27FC236}">
                <a16:creationId xmlns:a16="http://schemas.microsoft.com/office/drawing/2014/main" id="{FDF112E9-AA89-410D-B961-0DD04CD2B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0499" y="5700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Line 40">
            <a:extLst>
              <a:ext uri="{FF2B5EF4-FFF2-40B4-BE49-F238E27FC236}">
                <a16:creationId xmlns:a16="http://schemas.microsoft.com/office/drawing/2014/main" id="{BDF227BB-FFAE-4D56-A767-80A838E81F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3099" y="455732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Line 41">
            <a:extLst>
              <a:ext uri="{FF2B5EF4-FFF2-40B4-BE49-F238E27FC236}">
                <a16:creationId xmlns:a16="http://schemas.microsoft.com/office/drawing/2014/main" id="{906668D3-44DF-41A8-BC91-E06A7B8AF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5099" y="455732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Text Box 42">
            <a:extLst>
              <a:ext uri="{FF2B5EF4-FFF2-40B4-BE49-F238E27FC236}">
                <a16:creationId xmlns:a16="http://schemas.microsoft.com/office/drawing/2014/main" id="{8DFC84D5-2503-44EE-88A1-02D2DA883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2900" y="425252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country</a:t>
            </a:r>
          </a:p>
        </p:txBody>
      </p:sp>
      <p:sp>
        <p:nvSpPr>
          <p:cNvPr id="23596" name="Line 43">
            <a:extLst>
              <a:ext uri="{FF2B5EF4-FFF2-40B4-BE49-F238E27FC236}">
                <a16:creationId xmlns:a16="http://schemas.microsoft.com/office/drawing/2014/main" id="{05D8ED0B-CE5B-4DCA-961E-A3A8C337B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25761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7" name="Line 44">
            <a:extLst>
              <a:ext uri="{FF2B5EF4-FFF2-40B4-BE49-F238E27FC236}">
                <a16:creationId xmlns:a16="http://schemas.microsoft.com/office/drawing/2014/main" id="{3555D216-A5C2-4C5C-9EA7-761574C3B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36429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8" name="Line 45">
            <a:extLst>
              <a:ext uri="{FF2B5EF4-FFF2-40B4-BE49-F238E27FC236}">
                <a16:creationId xmlns:a16="http://schemas.microsoft.com/office/drawing/2014/main" id="{9FE216B6-961A-4D2F-945A-74A57CA28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46335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9" name="Line 46">
            <a:extLst>
              <a:ext uri="{FF2B5EF4-FFF2-40B4-BE49-F238E27FC236}">
                <a16:creationId xmlns:a16="http://schemas.microsoft.com/office/drawing/2014/main" id="{9AFC9512-28A4-4B03-8936-66012899C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57003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00" name="Text Box 47">
            <a:extLst>
              <a:ext uri="{FF2B5EF4-FFF2-40B4-BE49-F238E27FC236}">
                <a16:creationId xmlns:a16="http://schemas.microsoft.com/office/drawing/2014/main" id="{EDD652BF-AEC7-425B-B41C-F8EE2040E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0900" y="5319320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Toronto</a:t>
            </a:r>
          </a:p>
        </p:txBody>
      </p:sp>
      <p:sp>
        <p:nvSpPr>
          <p:cNvPr id="23601" name="Text Box 48">
            <a:extLst>
              <a:ext uri="{FF2B5EF4-FFF2-40B4-BE49-F238E27FC236}">
                <a16:creationId xmlns:a16="http://schemas.microsoft.com/office/drawing/2014/main" id="{00A62E64-EB9A-422F-860A-CA2888490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099" y="5319320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Frankfurt</a:t>
            </a:r>
          </a:p>
        </p:txBody>
      </p:sp>
      <p:sp>
        <p:nvSpPr>
          <p:cNvPr id="23602" name="Text Box 49">
            <a:extLst>
              <a:ext uri="{FF2B5EF4-FFF2-40B4-BE49-F238E27FC236}">
                <a16:creationId xmlns:a16="http://schemas.microsoft.com/office/drawing/2014/main" id="{FA9B6B3B-1FFA-48D4-A6EA-BCFB2AAD4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5319320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city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F7EDDE37-0B0B-47D8-AF6D-8416ECA301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246" y="799750"/>
            <a:ext cx="9973112" cy="7064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ru-RU" sz="3200" b="1" dirty="0">
                <a:solidFill>
                  <a:srgbClr val="FFC000"/>
                </a:solidFill>
              </a:rPr>
              <a:t>Data Cube Measures</a:t>
            </a:r>
            <a:r>
              <a:rPr lang="en-US" altLang="ru-RU" sz="3200" dirty="0">
                <a:solidFill>
                  <a:srgbClr val="FFC000"/>
                </a:solidFill>
              </a:rPr>
              <a:t>: Three Categories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41423CFA-6EBA-4E75-AE10-C459382BA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2" y="1937857"/>
            <a:ext cx="10427516" cy="475655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Distributive</a:t>
            </a:r>
            <a:r>
              <a:rPr lang="en-US" altLang="ru-RU" sz="2400" dirty="0"/>
              <a:t>: if the result derived by applying the function to </a:t>
            </a:r>
            <a:r>
              <a:rPr lang="en-US" altLang="ru-RU" sz="2400" i="1" dirty="0"/>
              <a:t>n </a:t>
            </a:r>
            <a:r>
              <a:rPr lang="en-US" altLang="ru-RU" sz="2400" dirty="0"/>
              <a:t>aggregate values is the same as that derived by applying the function on all the data without partitioning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Algebraic</a:t>
            </a:r>
            <a:r>
              <a:rPr lang="en-US" altLang="ru-RU" sz="2400" dirty="0">
                <a:solidFill>
                  <a:srgbClr val="121328"/>
                </a:solidFill>
              </a:rPr>
              <a:t>:</a:t>
            </a:r>
            <a:r>
              <a:rPr lang="en-US" altLang="ru-RU" sz="2400" dirty="0">
                <a:solidFill>
                  <a:schemeClr val="hlink"/>
                </a:solidFill>
              </a:rPr>
              <a:t> </a:t>
            </a:r>
            <a:r>
              <a:rPr lang="en-US" altLang="ru-RU" sz="2400" dirty="0"/>
              <a:t>if it can be computed by an algebraic function with </a:t>
            </a:r>
            <a:r>
              <a:rPr lang="en-US" altLang="ru-RU" sz="2400" i="1" dirty="0"/>
              <a:t>M</a:t>
            </a:r>
            <a:r>
              <a:rPr lang="en-US" altLang="ru-RU" sz="2400" dirty="0"/>
              <a:t> arguments (where</a:t>
            </a:r>
            <a:r>
              <a:rPr lang="en-US" altLang="ru-RU" sz="2400" i="1" dirty="0"/>
              <a:t> M</a:t>
            </a:r>
            <a:r>
              <a:rPr lang="en-US" altLang="ru-RU" sz="2400" dirty="0"/>
              <a:t> is a bounded integer), each of which is obtained by applying a distributive aggregate function</a:t>
            </a:r>
            <a:endParaRPr lang="en-US" altLang="ru-RU" sz="2400" dirty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rgbClr val="121328"/>
                </a:solidFill>
              </a:rPr>
              <a:t>E.g.,</a:t>
            </a:r>
            <a:r>
              <a:rPr lang="en-US" altLang="ru-RU" sz="2000" dirty="0">
                <a:solidFill>
                  <a:schemeClr val="hlink"/>
                </a:solidFill>
              </a:rPr>
              <a:t>  </a:t>
            </a:r>
            <a:r>
              <a:rPr lang="en-US" altLang="ru-RU" sz="2000" dirty="0">
                <a:solidFill>
                  <a:srgbClr val="121328"/>
                </a:solidFill>
              </a:rPr>
              <a:t>avg(), </a:t>
            </a:r>
            <a:r>
              <a:rPr lang="en-US" altLang="ru-RU" sz="2000" dirty="0" err="1">
                <a:solidFill>
                  <a:srgbClr val="121328"/>
                </a:solidFill>
              </a:rPr>
              <a:t>min_N</a:t>
            </a:r>
            <a:r>
              <a:rPr lang="en-US" altLang="ru-RU" sz="2000" dirty="0">
                <a:solidFill>
                  <a:srgbClr val="121328"/>
                </a:solidFill>
              </a:rPr>
              <a:t>(), </a:t>
            </a:r>
            <a:r>
              <a:rPr lang="en-US" altLang="ru-RU" sz="2000" dirty="0" err="1">
                <a:solidFill>
                  <a:srgbClr val="121328"/>
                </a:solidFill>
              </a:rPr>
              <a:t>standard_deviation</a:t>
            </a:r>
            <a:r>
              <a:rPr lang="en-US" altLang="ru-RU" sz="2000" dirty="0">
                <a:solidFill>
                  <a:srgbClr val="121328"/>
                </a:solidFill>
              </a:rPr>
              <a:t>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Holistic</a:t>
            </a:r>
            <a:r>
              <a:rPr lang="en-US" altLang="ru-RU" sz="2400" dirty="0">
                <a:solidFill>
                  <a:schemeClr val="hlink"/>
                </a:solidFill>
              </a:rPr>
              <a:t>: </a:t>
            </a:r>
            <a:r>
              <a:rPr lang="en-US" altLang="ru-RU" sz="2400" dirty="0"/>
              <a:t>if there is no constant bound on the storage size needed to describe a </a:t>
            </a:r>
            <a:r>
              <a:rPr lang="en-US" altLang="ru-RU" sz="2400" dirty="0" err="1"/>
              <a:t>subaggregate</a:t>
            </a:r>
            <a:r>
              <a:rPr lang="en-US" altLang="ru-RU" sz="2400" dirty="0"/>
              <a:t>.</a:t>
            </a:r>
            <a:r>
              <a:rPr lang="en-US" altLang="ru-RU" sz="2400" dirty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median(), mode(), rank()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C15C0738-9E3F-4E7F-8EEC-BCEA231F1A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7"/>
            <a:ext cx="11029616" cy="783744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Multidimensional Data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18A0B6B-C3D4-4E35-B8BC-B8AA231E2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936751"/>
            <a:ext cx="8302625" cy="483782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US" altLang="ru-RU" dirty="0"/>
              <a:t>Sales volume as a function of product, month, and region</a:t>
            </a:r>
          </a:p>
        </p:txBody>
      </p:sp>
      <p:sp>
        <p:nvSpPr>
          <p:cNvPr id="26629" name="AutoShape 4">
            <a:extLst>
              <a:ext uri="{FF2B5EF4-FFF2-40B4-BE49-F238E27FC236}">
                <a16:creationId xmlns:a16="http://schemas.microsoft.com/office/drawing/2014/main" id="{73316D1C-F2B2-4555-BD56-5472218DE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13055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63626BB2-1395-4603-94A2-FDA402249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1910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414AF3F8-E2C4-4C74-9A2F-00AC0E796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495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83A89595-ADDC-427A-8ACE-100C05B06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79EF2306-975E-4649-AEB7-3AF61BC46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2B6ACB76-EA5E-48DE-BF6B-2E7519EBD8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486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18612848-C058-4393-9254-F3F7823FE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791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24EFFC83-CC33-43FD-96B4-4B446FA60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D4CF0A59-AD38-4239-B745-D6504A4C1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76A7F6D3-9380-4A97-81D0-0DC9E7115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10E53233-7DB9-4E7D-9399-64FEA857C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0BF259BE-951D-4ADC-80B9-FC64C9854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C1F7336E-7E9B-4CD7-8777-371514CF9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5127B262-8DB9-446F-9374-70DE01182B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12420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3AD46BA9-E49A-4F39-9AA6-0AB5CC8B84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E5ED5F51-8E66-4A84-9753-6547CB5371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2127CA7C-2A85-46E4-BD7D-8759C2119A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318A0DC6-F396-4009-ABBA-D876B875EF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E40AB2AD-47DB-4807-9860-368789F841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AE56B625-3F81-4231-9C75-EAEB337418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35280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0D925B5D-79C9-42EE-A033-05DF372F0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581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8A3BBB4E-5BAD-424E-8EF1-3B4F54D42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AB83B71F-882F-4E0F-BA55-99F89525B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352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2" name="Line 27">
            <a:extLst>
              <a:ext uri="{FF2B5EF4-FFF2-40B4-BE49-F238E27FC236}">
                <a16:creationId xmlns:a16="http://schemas.microsoft.com/office/drawing/2014/main" id="{C074462F-2225-493E-8604-71ABD30FD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5052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3" name="Line 28">
            <a:extLst>
              <a:ext uri="{FF2B5EF4-FFF2-40B4-BE49-F238E27FC236}">
                <a16:creationId xmlns:a16="http://schemas.microsoft.com/office/drawing/2014/main" id="{DC9FEAC8-0AFA-42EE-A507-98AF1CA0DE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886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4" name="Line 29">
            <a:extLst>
              <a:ext uri="{FF2B5EF4-FFF2-40B4-BE49-F238E27FC236}">
                <a16:creationId xmlns:a16="http://schemas.microsoft.com/office/drawing/2014/main" id="{70A12311-875F-4361-9637-A91A10DCCB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267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5" name="Line 30">
            <a:extLst>
              <a:ext uri="{FF2B5EF4-FFF2-40B4-BE49-F238E27FC236}">
                <a16:creationId xmlns:a16="http://schemas.microsoft.com/office/drawing/2014/main" id="{D0A5FFA1-CBC2-45DA-ACE7-897CDBCD63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5720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6" name="Line 31">
            <a:extLst>
              <a:ext uri="{FF2B5EF4-FFF2-40B4-BE49-F238E27FC236}">
                <a16:creationId xmlns:a16="http://schemas.microsoft.com/office/drawing/2014/main" id="{57F635C2-5907-467C-9F36-23BBF198ED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8768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7" name="Line 32">
            <a:extLst>
              <a:ext uri="{FF2B5EF4-FFF2-40B4-BE49-F238E27FC236}">
                <a16:creationId xmlns:a16="http://schemas.microsoft.com/office/drawing/2014/main" id="{3E00C864-EB4A-4E1E-BCC3-1B797B251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51054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8" name="Rectangle 33">
            <a:extLst>
              <a:ext uri="{FF2B5EF4-FFF2-40B4-BE49-F238E27FC236}">
                <a16:creationId xmlns:a16="http://schemas.microsoft.com/office/drawing/2014/main" id="{6904C7AF-E353-47D9-80EE-E6531B02D7AF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1866929" y="4525792"/>
            <a:ext cx="11429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Product</a:t>
            </a:r>
          </a:p>
        </p:txBody>
      </p:sp>
      <p:sp>
        <p:nvSpPr>
          <p:cNvPr id="26659" name="Rectangle 34">
            <a:extLst>
              <a:ext uri="{FF2B5EF4-FFF2-40B4-BE49-F238E27FC236}">
                <a16:creationId xmlns:a16="http://schemas.microsoft.com/office/drawing/2014/main" id="{5F231992-25F3-4230-8618-C1D7AA3078D1}"/>
              </a:ext>
            </a:extLst>
          </p:cNvPr>
          <p:cNvSpPr>
            <a:spLocks noChangeArrowheads="1"/>
          </p:cNvSpPr>
          <p:nvPr/>
        </p:nvSpPr>
        <p:spPr bwMode="auto">
          <a:xfrm rot="18720000">
            <a:off x="2210594" y="2968455"/>
            <a:ext cx="1065213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Region</a:t>
            </a:r>
          </a:p>
        </p:txBody>
      </p:sp>
      <p:sp>
        <p:nvSpPr>
          <p:cNvPr id="26660" name="Rectangle 35">
            <a:extLst>
              <a:ext uri="{FF2B5EF4-FFF2-40B4-BE49-F238E27FC236}">
                <a16:creationId xmlns:a16="http://schemas.microsoft.com/office/drawing/2014/main" id="{B3443222-20D8-4537-85D3-7465770B6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6003926"/>
            <a:ext cx="100668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Month</a:t>
            </a:r>
          </a:p>
        </p:txBody>
      </p:sp>
      <p:sp>
        <p:nvSpPr>
          <p:cNvPr id="26661" name="Line 36">
            <a:extLst>
              <a:ext uri="{FF2B5EF4-FFF2-40B4-BE49-F238E27FC236}">
                <a16:creationId xmlns:a16="http://schemas.microsoft.com/office/drawing/2014/main" id="{CD88FA63-41E7-461D-BB13-35DF49D71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5814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2" name="Line 37">
            <a:extLst>
              <a:ext uri="{FF2B5EF4-FFF2-40B4-BE49-F238E27FC236}">
                <a16:creationId xmlns:a16="http://schemas.microsoft.com/office/drawing/2014/main" id="{6DB913E5-C5AB-4A94-8FDC-7F15B626B2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3" name="Rectangle 38">
            <a:extLst>
              <a:ext uri="{FF2B5EF4-FFF2-40B4-BE49-F238E27FC236}">
                <a16:creationId xmlns:a16="http://schemas.microsoft.com/office/drawing/2014/main" id="{4276EDF8-6183-4994-8E10-02FD946B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362200"/>
            <a:ext cx="4167936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>
                <a:latin typeface="Times New Roman" panose="02020603050405020304" pitchFamily="18" charset="0"/>
              </a:rPr>
              <a:t>Dimensions: </a:t>
            </a:r>
            <a:r>
              <a:rPr lang="en-US" altLang="ru-RU" sz="2000" b="1" i="1">
                <a:latin typeface="Times New Roman" panose="02020603050405020304" pitchFamily="18" charset="0"/>
              </a:rPr>
              <a:t>Product, Location, Time</a:t>
            </a:r>
          </a:p>
          <a:p>
            <a:r>
              <a:rPr lang="en-US" altLang="ru-RU" sz="2000" b="1">
                <a:latin typeface="Times New Roman" panose="02020603050405020304" pitchFamily="18" charset="0"/>
              </a:rPr>
              <a:t>Hierarchical summarization paths</a:t>
            </a:r>
          </a:p>
        </p:txBody>
      </p:sp>
      <p:sp>
        <p:nvSpPr>
          <p:cNvPr id="26664" name="Rectangle 39">
            <a:extLst>
              <a:ext uri="{FF2B5EF4-FFF2-40B4-BE49-F238E27FC236}">
                <a16:creationId xmlns:a16="http://schemas.microsoft.com/office/drawing/2014/main" id="{E55DD099-4815-460F-AF70-BA17654D3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276601"/>
            <a:ext cx="3844642" cy="2247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>
                <a:latin typeface="Times New Roman" panose="02020603050405020304" pitchFamily="18" charset="0"/>
              </a:rPr>
              <a:t>Industry   Region         Year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Category   Country  Quarter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Product      City     Month    Week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                   Office         Day</a:t>
            </a:r>
          </a:p>
        </p:txBody>
      </p:sp>
      <p:sp>
        <p:nvSpPr>
          <p:cNvPr id="26665" name="Line 40">
            <a:extLst>
              <a:ext uri="{FF2B5EF4-FFF2-40B4-BE49-F238E27FC236}">
                <a16:creationId xmlns:a16="http://schemas.microsoft.com/office/drawing/2014/main" id="{2938EB5F-9C21-43DB-9D0B-1F6A1EB5C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6" name="Line 41">
            <a:extLst>
              <a:ext uri="{FF2B5EF4-FFF2-40B4-BE49-F238E27FC236}">
                <a16:creationId xmlns:a16="http://schemas.microsoft.com/office/drawing/2014/main" id="{5FE96202-0DCD-433B-9A02-BE47717DF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7" name="Line 42">
            <a:extLst>
              <a:ext uri="{FF2B5EF4-FFF2-40B4-BE49-F238E27FC236}">
                <a16:creationId xmlns:a16="http://schemas.microsoft.com/office/drawing/2014/main" id="{C2CC5429-0712-432E-BA74-230F8790D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8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8" name="Line 43">
            <a:extLst>
              <a:ext uri="{FF2B5EF4-FFF2-40B4-BE49-F238E27FC236}">
                <a16:creationId xmlns:a16="http://schemas.microsoft.com/office/drawing/2014/main" id="{04134671-DF36-4F64-9FD2-76AD0D0E8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9" name="Line 44">
            <a:extLst>
              <a:ext uri="{FF2B5EF4-FFF2-40B4-BE49-F238E27FC236}">
                <a16:creationId xmlns:a16="http://schemas.microsoft.com/office/drawing/2014/main" id="{6BF01AB7-805A-42B4-86A5-547EDA6B6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267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0" name="Line 45">
            <a:extLst>
              <a:ext uri="{FF2B5EF4-FFF2-40B4-BE49-F238E27FC236}">
                <a16:creationId xmlns:a16="http://schemas.microsoft.com/office/drawing/2014/main" id="{849B5810-315A-4F6D-938D-AAE320FC9DB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876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1" name="Line 46">
            <a:extLst>
              <a:ext uri="{FF2B5EF4-FFF2-40B4-BE49-F238E27FC236}">
                <a16:creationId xmlns:a16="http://schemas.microsoft.com/office/drawing/2014/main" id="{55397F2D-1EDB-422D-A707-B11F2D854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0" y="42672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2" name="Line 47">
            <a:extLst>
              <a:ext uri="{FF2B5EF4-FFF2-40B4-BE49-F238E27FC236}">
                <a16:creationId xmlns:a16="http://schemas.microsoft.com/office/drawing/2014/main" id="{5A30F29F-0D96-4ABE-B21B-DFDC46CF0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1200" y="365760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3" name="Line 48">
            <a:extLst>
              <a:ext uri="{FF2B5EF4-FFF2-40B4-BE49-F238E27FC236}">
                <a16:creationId xmlns:a16="http://schemas.microsoft.com/office/drawing/2014/main" id="{79489BD4-580F-4496-9691-87754F5D117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4" name="Line 49">
            <a:extLst>
              <a:ext uri="{FF2B5EF4-FFF2-40B4-BE49-F238E27FC236}">
                <a16:creationId xmlns:a16="http://schemas.microsoft.com/office/drawing/2014/main" id="{5743D27E-F249-42AD-B5AF-FA930050A0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5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082BA65E-CD6C-4E9C-8CC7-BB43DC542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02570" y="770642"/>
            <a:ext cx="9151448" cy="577850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A Sample Data Cube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54810A1-A038-4F5E-AAB8-0DBCD223A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6191250"/>
            <a:ext cx="800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7653" name="AutoShape 4">
            <a:extLst>
              <a:ext uri="{FF2B5EF4-FFF2-40B4-BE49-F238E27FC236}">
                <a16:creationId xmlns:a16="http://schemas.microsoft.com/office/drawing/2014/main" id="{D585979E-6CBF-4EC6-A9D5-25F8F6A14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8438" y="1838347"/>
            <a:ext cx="2403475" cy="657225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b="1" dirty="0">
                <a:latin typeface="Times New Roman" panose="02020603050405020304" pitchFamily="18" charset="0"/>
              </a:rPr>
              <a:t>Total annual sales</a:t>
            </a:r>
          </a:p>
          <a:p>
            <a:pPr algn="ctr"/>
            <a:r>
              <a:rPr lang="en-US" altLang="ru-RU" sz="2000" b="1" dirty="0">
                <a:latin typeface="Times New Roman" panose="02020603050405020304" pitchFamily="18" charset="0"/>
              </a:rPr>
              <a:t>of  TVs in U.S.A.</a:t>
            </a:r>
            <a:endParaRPr lang="en-US" altLang="ru-RU" b="1" dirty="0">
              <a:latin typeface="Times New Roman" panose="02020603050405020304" pitchFamily="18" charset="0"/>
            </a:endParaRPr>
          </a:p>
        </p:txBody>
      </p:sp>
      <p:grpSp>
        <p:nvGrpSpPr>
          <p:cNvPr id="27654" name="Group 5">
            <a:extLst>
              <a:ext uri="{FF2B5EF4-FFF2-40B4-BE49-F238E27FC236}">
                <a16:creationId xmlns:a16="http://schemas.microsoft.com/office/drawing/2014/main" id="{7DE9C5A2-B04D-4C37-9277-B59F58FA2CA4}"/>
              </a:ext>
            </a:extLst>
          </p:cNvPr>
          <p:cNvGrpSpPr>
            <a:grpSpLocks/>
          </p:cNvGrpSpPr>
          <p:nvPr/>
        </p:nvGrpSpPr>
        <p:grpSpPr bwMode="auto">
          <a:xfrm>
            <a:off x="2133601" y="1969316"/>
            <a:ext cx="7127875" cy="4760913"/>
            <a:chOff x="444" y="1008"/>
            <a:chExt cx="4490" cy="2999"/>
          </a:xfrm>
        </p:grpSpPr>
        <p:sp>
          <p:nvSpPr>
            <p:cNvPr id="27655" name="Rectangle 6">
              <a:extLst>
                <a:ext uri="{FF2B5EF4-FFF2-40B4-BE49-F238E27FC236}">
                  <a16:creationId xmlns:a16="http://schemas.microsoft.com/office/drawing/2014/main" id="{00EC62EF-573B-4854-B837-BF9AF11B4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008"/>
              <a:ext cx="503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Date</a:t>
              </a:r>
            </a:p>
          </p:txBody>
        </p:sp>
        <p:sp>
          <p:nvSpPr>
            <p:cNvPr id="27656" name="Rectangle 7">
              <a:extLst>
                <a:ext uri="{FF2B5EF4-FFF2-40B4-BE49-F238E27FC236}">
                  <a16:creationId xmlns:a16="http://schemas.microsoft.com/office/drawing/2014/main" id="{4A7CDA94-BC4B-438E-92DD-4ED94B5B685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615059">
              <a:off x="274" y="1340"/>
              <a:ext cx="77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Product</a:t>
              </a:r>
            </a:p>
          </p:txBody>
        </p:sp>
        <p:sp>
          <p:nvSpPr>
            <p:cNvPr id="27657" name="Rectangle 8">
              <a:extLst>
                <a:ext uri="{FF2B5EF4-FFF2-40B4-BE49-F238E27FC236}">
                  <a16:creationId xmlns:a16="http://schemas.microsoft.com/office/drawing/2014/main" id="{29A24C51-4C27-46DE-BF2A-3753723264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374" y="2086"/>
              <a:ext cx="81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Country</a:t>
              </a:r>
            </a:p>
          </p:txBody>
        </p:sp>
        <p:grpSp>
          <p:nvGrpSpPr>
            <p:cNvPr id="27658" name="Group 9">
              <a:extLst>
                <a:ext uri="{FF2B5EF4-FFF2-40B4-BE49-F238E27FC236}">
                  <a16:creationId xmlns:a16="http://schemas.microsoft.com/office/drawing/2014/main" id="{54F42E78-60E1-4B8E-910E-9E6AC4E77A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4" y="3717"/>
              <a:ext cx="1330" cy="290"/>
              <a:chOff x="3508" y="3022"/>
              <a:chExt cx="1330" cy="290"/>
            </a:xfrm>
          </p:grpSpPr>
          <p:sp>
            <p:nvSpPr>
              <p:cNvPr id="27718" name="WordArt 10">
                <a:extLst>
                  <a:ext uri="{FF2B5EF4-FFF2-40B4-BE49-F238E27FC236}">
                    <a16:creationId xmlns:a16="http://schemas.microsoft.com/office/drawing/2014/main" id="{17AC6ABA-C786-4569-BB74-25910B4661CC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3854" y="3022"/>
                <a:ext cx="984" cy="2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gradFill rotWithShape="1">
                      <a:gsLst>
                        <a:gs pos="0">
                          <a:srgbClr val="FFFF00"/>
                        </a:gs>
                        <a:gs pos="100000">
                          <a:srgbClr val="FF9933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 panose="020B0806030902050204" pitchFamily="34" charset="0"/>
                  </a:rPr>
                  <a:t>All, All, All</a:t>
                </a:r>
                <a:endParaRPr lang="ru-RU" sz="3600" kern="10"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Impact" panose="020B0806030902050204" pitchFamily="34" charset="0"/>
                </a:endParaRPr>
              </a:p>
            </p:txBody>
          </p:sp>
          <p:sp>
            <p:nvSpPr>
              <p:cNvPr id="27719" name="AutoShape 11">
                <a:extLst>
                  <a:ext uri="{FF2B5EF4-FFF2-40B4-BE49-F238E27FC236}">
                    <a16:creationId xmlns:a16="http://schemas.microsoft.com/office/drawing/2014/main" id="{468A47EE-0322-41F0-A247-123859864E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508" y="3060"/>
                <a:ext cx="209" cy="187"/>
              </a:xfrm>
              <a:prstGeom prst="rightArrow">
                <a:avLst>
                  <a:gd name="adj1" fmla="val 50000"/>
                  <a:gd name="adj2" fmla="val 55888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27659" name="AutoShape 12">
              <a:extLst>
                <a:ext uri="{FF2B5EF4-FFF2-40B4-BE49-F238E27FC236}">
                  <a16:creationId xmlns:a16="http://schemas.microsoft.com/office/drawing/2014/main" id="{5DF20C77-B62D-4746-8354-044CF71EA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787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0" name="AutoShape 13">
              <a:extLst>
                <a:ext uri="{FF2B5EF4-FFF2-40B4-BE49-F238E27FC236}">
                  <a16:creationId xmlns:a16="http://schemas.microsoft.com/office/drawing/2014/main" id="{FDA30F91-871D-4B19-B7E1-B64A5BA1E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32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1" name="AutoShape 14">
              <a:extLst>
                <a:ext uri="{FF2B5EF4-FFF2-40B4-BE49-F238E27FC236}">
                  <a16:creationId xmlns:a16="http://schemas.microsoft.com/office/drawing/2014/main" id="{7CAA21DC-043F-4CF0-A59C-556050248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187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2" name="AutoShape 15">
              <a:extLst>
                <a:ext uri="{FF2B5EF4-FFF2-40B4-BE49-F238E27FC236}">
                  <a16:creationId xmlns:a16="http://schemas.microsoft.com/office/drawing/2014/main" id="{9F193467-9D07-46F2-A5DB-7C36F7B53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95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3" name="AutoShape 16">
              <a:extLst>
                <a:ext uri="{FF2B5EF4-FFF2-40B4-BE49-F238E27FC236}">
                  <a16:creationId xmlns:a16="http://schemas.microsoft.com/office/drawing/2014/main" id="{2E24ADF2-F672-46BC-A8A1-1A6AD2F42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50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4" name="AutoShape 17">
              <a:extLst>
                <a:ext uri="{FF2B5EF4-FFF2-40B4-BE49-F238E27FC236}">
                  <a16:creationId xmlns:a16="http://schemas.microsoft.com/office/drawing/2014/main" id="{A00299AA-161E-40A4-AAD3-C728B4584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043"/>
              <a:ext cx="640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5" name="AutoShape 18">
              <a:extLst>
                <a:ext uri="{FF2B5EF4-FFF2-40B4-BE49-F238E27FC236}">
                  <a16:creationId xmlns:a16="http://schemas.microsoft.com/office/drawing/2014/main" id="{23680E26-1B5B-4713-8D8D-6314E2C27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3130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6" name="AutoShape 19">
              <a:extLst>
                <a:ext uri="{FF2B5EF4-FFF2-40B4-BE49-F238E27FC236}">
                  <a16:creationId xmlns:a16="http://schemas.microsoft.com/office/drawing/2014/main" id="{B22799C8-31D7-4E0A-860C-DEC1D30BD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673"/>
              <a:ext cx="641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7" name="AutoShape 20">
              <a:extLst>
                <a:ext uri="{FF2B5EF4-FFF2-40B4-BE49-F238E27FC236}">
                  <a16:creationId xmlns:a16="http://schemas.microsoft.com/office/drawing/2014/main" id="{A16E0316-087B-4B8A-847E-69F80167D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214"/>
              <a:ext cx="641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8" name="Rectangle 21">
              <a:extLst>
                <a:ext uri="{FF2B5EF4-FFF2-40B4-BE49-F238E27FC236}">
                  <a16:creationId xmlns:a16="http://schemas.microsoft.com/office/drawing/2014/main" id="{4BAC142E-3536-424F-BBD4-74B57BE75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" y="186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69" name="Rectangle 22">
              <a:extLst>
                <a:ext uri="{FF2B5EF4-FFF2-40B4-BE49-F238E27FC236}">
                  <a16:creationId xmlns:a16="http://schemas.microsoft.com/office/drawing/2014/main" id="{57D2335E-4E89-496B-831C-AB3B49039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120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70" name="AutoShape 23">
              <a:extLst>
                <a:ext uri="{FF2B5EF4-FFF2-40B4-BE49-F238E27FC236}">
                  <a16:creationId xmlns:a16="http://schemas.microsoft.com/office/drawing/2014/main" id="{B4040821-7E09-4326-B5D2-2CA969B1D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1" name="AutoShape 24">
              <a:extLst>
                <a:ext uri="{FF2B5EF4-FFF2-40B4-BE49-F238E27FC236}">
                  <a16:creationId xmlns:a16="http://schemas.microsoft.com/office/drawing/2014/main" id="{FB7B2BA3-C12A-4983-8D3C-8E9AA285D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2" name="AutoShape 25">
              <a:extLst>
                <a:ext uri="{FF2B5EF4-FFF2-40B4-BE49-F238E27FC236}">
                  <a16:creationId xmlns:a16="http://schemas.microsoft.com/office/drawing/2014/main" id="{DC86AC57-F5AA-4FA8-A3EF-8D89ADCCB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1771"/>
              <a:ext cx="640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3" name="AutoShape 26">
              <a:extLst>
                <a:ext uri="{FF2B5EF4-FFF2-40B4-BE49-F238E27FC236}">
                  <a16:creationId xmlns:a16="http://schemas.microsoft.com/office/drawing/2014/main" id="{28D526C3-71ED-4914-A95D-C1B4F41EA9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4" name="AutoShape 27">
              <a:extLst>
                <a:ext uri="{FF2B5EF4-FFF2-40B4-BE49-F238E27FC236}">
                  <a16:creationId xmlns:a16="http://schemas.microsoft.com/office/drawing/2014/main" id="{9E92FCB9-3807-451B-8E49-90129CBAE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5" name="AutoShape 28">
              <a:extLst>
                <a:ext uri="{FF2B5EF4-FFF2-40B4-BE49-F238E27FC236}">
                  <a16:creationId xmlns:a16="http://schemas.microsoft.com/office/drawing/2014/main" id="{B8E47FA9-4BD4-469D-8D0B-E3CE79943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6" name="AutoShape 29">
              <a:extLst>
                <a:ext uri="{FF2B5EF4-FFF2-40B4-BE49-F238E27FC236}">
                  <a16:creationId xmlns:a16="http://schemas.microsoft.com/office/drawing/2014/main" id="{E9AA718D-E1C9-4681-9FE9-6C8865582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7" name="AutoShape 30">
              <a:extLst>
                <a:ext uri="{FF2B5EF4-FFF2-40B4-BE49-F238E27FC236}">
                  <a16:creationId xmlns:a16="http://schemas.microsoft.com/office/drawing/2014/main" id="{30862B78-1808-402D-885C-0EC165323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8" name="AutoShape 31">
              <a:extLst>
                <a:ext uri="{FF2B5EF4-FFF2-40B4-BE49-F238E27FC236}">
                  <a16:creationId xmlns:a16="http://schemas.microsoft.com/office/drawing/2014/main" id="{1BDC1E9F-F3DC-4098-93C0-FBAD53779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9" name="AutoShape 32">
              <a:extLst>
                <a:ext uri="{FF2B5EF4-FFF2-40B4-BE49-F238E27FC236}">
                  <a16:creationId xmlns:a16="http://schemas.microsoft.com/office/drawing/2014/main" id="{AA87D318-40CA-445F-8AC1-71DAE7AF8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0" name="AutoShape 33">
              <a:extLst>
                <a:ext uri="{FF2B5EF4-FFF2-40B4-BE49-F238E27FC236}">
                  <a16:creationId xmlns:a16="http://schemas.microsoft.com/office/drawing/2014/main" id="{48FBAA79-17E0-4A00-82FE-86CC7ED2B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1" name="AutoShape 34">
              <a:extLst>
                <a:ext uri="{FF2B5EF4-FFF2-40B4-BE49-F238E27FC236}">
                  <a16:creationId xmlns:a16="http://schemas.microsoft.com/office/drawing/2014/main" id="{0E6A82F9-862F-4078-B8F3-938B3A233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" y="1771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2" name="AutoShape 35">
              <a:extLst>
                <a:ext uri="{FF2B5EF4-FFF2-40B4-BE49-F238E27FC236}">
                  <a16:creationId xmlns:a16="http://schemas.microsoft.com/office/drawing/2014/main" id="{E0B887EF-4182-417A-9F09-1A08212C1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5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3" name="AutoShape 36">
              <a:extLst>
                <a:ext uri="{FF2B5EF4-FFF2-40B4-BE49-F238E27FC236}">
                  <a16:creationId xmlns:a16="http://schemas.microsoft.com/office/drawing/2014/main" id="{2C4B19A2-2D21-4842-BC0A-E83EC297A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4" name="AutoShape 37">
              <a:extLst>
                <a:ext uri="{FF2B5EF4-FFF2-40B4-BE49-F238E27FC236}">
                  <a16:creationId xmlns:a16="http://schemas.microsoft.com/office/drawing/2014/main" id="{97B45CE7-507B-4B15-B19B-E0664D64A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27685" name="Group 38">
              <a:extLst>
                <a:ext uri="{FF2B5EF4-FFF2-40B4-BE49-F238E27FC236}">
                  <a16:creationId xmlns:a16="http://schemas.microsoft.com/office/drawing/2014/main" id="{15210286-D326-42E0-AD91-F1F3B6F7BD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3" y="1926"/>
              <a:ext cx="2768" cy="1937"/>
              <a:chOff x="1388" y="1937"/>
              <a:chExt cx="2026" cy="1310"/>
            </a:xfrm>
          </p:grpSpPr>
          <p:sp>
            <p:nvSpPr>
              <p:cNvPr id="27698" name="AutoShape 39">
                <a:extLst>
                  <a:ext uri="{FF2B5EF4-FFF2-40B4-BE49-F238E27FC236}">
                    <a16:creationId xmlns:a16="http://schemas.microsoft.com/office/drawing/2014/main" id="{9987A4AE-C790-415A-80AA-5107FF5361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699" name="AutoShape 40">
                <a:extLst>
                  <a:ext uri="{FF2B5EF4-FFF2-40B4-BE49-F238E27FC236}">
                    <a16:creationId xmlns:a16="http://schemas.microsoft.com/office/drawing/2014/main" id="{3C8D2BA8-F4DA-4F4E-9789-6E941D4E61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0" name="AutoShape 41">
                <a:extLst>
                  <a:ext uri="{FF2B5EF4-FFF2-40B4-BE49-F238E27FC236}">
                    <a16:creationId xmlns:a16="http://schemas.microsoft.com/office/drawing/2014/main" id="{E5B962B7-6364-43C2-9EF9-117ECEAB5E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1" name="AutoShape 42">
                <a:extLst>
                  <a:ext uri="{FF2B5EF4-FFF2-40B4-BE49-F238E27FC236}">
                    <a16:creationId xmlns:a16="http://schemas.microsoft.com/office/drawing/2014/main" id="{6B5C503C-047C-4EB6-BCEC-CFF9B5F6B4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2258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2" name="AutoShape 43">
                <a:extLst>
                  <a:ext uri="{FF2B5EF4-FFF2-40B4-BE49-F238E27FC236}">
                    <a16:creationId xmlns:a16="http://schemas.microsoft.com/office/drawing/2014/main" id="{D3BC6912-7F33-496E-A81A-A379FA2B6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3" name="AutoShape 44">
                <a:extLst>
                  <a:ext uri="{FF2B5EF4-FFF2-40B4-BE49-F238E27FC236}">
                    <a16:creationId xmlns:a16="http://schemas.microsoft.com/office/drawing/2014/main" id="{9ACA5F6A-7BD0-4CB5-BA14-0B87EF9BD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4" name="AutoShape 45">
                <a:extLst>
                  <a:ext uri="{FF2B5EF4-FFF2-40B4-BE49-F238E27FC236}">
                    <a16:creationId xmlns:a16="http://schemas.microsoft.com/office/drawing/2014/main" id="{5458192B-AE87-423F-8B14-173F0DBB5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5" name="AutoShape 46">
                <a:extLst>
                  <a:ext uri="{FF2B5EF4-FFF2-40B4-BE49-F238E27FC236}">
                    <a16:creationId xmlns:a16="http://schemas.microsoft.com/office/drawing/2014/main" id="{E4D90B44-5EEB-4A10-B50D-98AC38028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6" name="AutoShape 47">
                <a:extLst>
                  <a:ext uri="{FF2B5EF4-FFF2-40B4-BE49-F238E27FC236}">
                    <a16:creationId xmlns:a16="http://schemas.microsoft.com/office/drawing/2014/main" id="{FDCE64A0-704B-44BF-9465-D55A3C8D9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7" name="AutoShape 48">
                <a:extLst>
                  <a:ext uri="{FF2B5EF4-FFF2-40B4-BE49-F238E27FC236}">
                    <a16:creationId xmlns:a16="http://schemas.microsoft.com/office/drawing/2014/main" id="{6ABF5E37-B618-4B27-8E6B-3F1CE4B2A9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8" name="AutoShape 49">
                <a:extLst>
                  <a:ext uri="{FF2B5EF4-FFF2-40B4-BE49-F238E27FC236}">
                    <a16:creationId xmlns:a16="http://schemas.microsoft.com/office/drawing/2014/main" id="{BFA4498B-2DE4-4F66-BD21-6C4B0851F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9" name="AutoShape 50">
                <a:extLst>
                  <a:ext uri="{FF2B5EF4-FFF2-40B4-BE49-F238E27FC236}">
                    <a16:creationId xmlns:a16="http://schemas.microsoft.com/office/drawing/2014/main" id="{84F62B90-7D03-42A6-871D-9C0A61222E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0" name="AutoShape 51">
                <a:extLst>
                  <a:ext uri="{FF2B5EF4-FFF2-40B4-BE49-F238E27FC236}">
                    <a16:creationId xmlns:a16="http://schemas.microsoft.com/office/drawing/2014/main" id="{1A17FAE2-19DE-4409-AD77-D094A711AC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0033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1" name="AutoShape 52">
                <a:extLst>
                  <a:ext uri="{FF2B5EF4-FFF2-40B4-BE49-F238E27FC236}">
                    <a16:creationId xmlns:a16="http://schemas.microsoft.com/office/drawing/2014/main" id="{782D8927-7560-4DDA-B30C-44AB5FC10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2" name="AutoShape 53">
                <a:extLst>
                  <a:ext uri="{FF2B5EF4-FFF2-40B4-BE49-F238E27FC236}">
                    <a16:creationId xmlns:a16="http://schemas.microsoft.com/office/drawing/2014/main" id="{24A55E51-A70F-4CEB-AEA2-4350AE371F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3" name="AutoShape 54">
                <a:extLst>
                  <a:ext uri="{FF2B5EF4-FFF2-40B4-BE49-F238E27FC236}">
                    <a16:creationId xmlns:a16="http://schemas.microsoft.com/office/drawing/2014/main" id="{D7C6C9F0-7501-4DE5-90A8-0B2013D4B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4" name="AutoShape 55">
                <a:extLst>
                  <a:ext uri="{FF2B5EF4-FFF2-40B4-BE49-F238E27FC236}">
                    <a16:creationId xmlns:a16="http://schemas.microsoft.com/office/drawing/2014/main" id="{DD462DC0-2872-410E-B4AD-BE796B66A3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9" y="1948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5" name="AutoShape 56">
                <a:extLst>
                  <a:ext uri="{FF2B5EF4-FFF2-40B4-BE49-F238E27FC236}">
                    <a16:creationId xmlns:a16="http://schemas.microsoft.com/office/drawing/2014/main" id="{987E145B-EE7C-4AB1-93CB-8A278E9075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6" name="AutoShape 57">
                <a:extLst>
                  <a:ext uri="{FF2B5EF4-FFF2-40B4-BE49-F238E27FC236}">
                    <a16:creationId xmlns:a16="http://schemas.microsoft.com/office/drawing/2014/main" id="{A690F177-93AE-4711-B321-3A838942B2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7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7" name="AutoShape 58">
                <a:extLst>
                  <a:ext uri="{FF2B5EF4-FFF2-40B4-BE49-F238E27FC236}">
                    <a16:creationId xmlns:a16="http://schemas.microsoft.com/office/drawing/2014/main" id="{F103D4ED-2D48-4316-B72C-F9EF1B4AC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193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ru-RU" altLang="ru-RU" b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7686" name="Rectangle 59">
              <a:extLst>
                <a:ext uri="{FF2B5EF4-FFF2-40B4-BE49-F238E27FC236}">
                  <a16:creationId xmlns:a16="http://schemas.microsoft.com/office/drawing/2014/main" id="{CF50227D-680C-4D75-B7D5-16FC23F18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1182"/>
              <a:ext cx="769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i="1"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7687" name="Text Box 60">
              <a:extLst>
                <a:ext uri="{FF2B5EF4-FFF2-40B4-BE49-F238E27FC236}">
                  <a16:creationId xmlns:a16="http://schemas.microsoft.com/office/drawing/2014/main" id="{00AD3C97-42CC-4C02-B50C-8DFB616ADE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" y="1300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TV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8" name="Text Box 61">
              <a:extLst>
                <a:ext uri="{FF2B5EF4-FFF2-40B4-BE49-F238E27FC236}">
                  <a16:creationId xmlns:a16="http://schemas.microsoft.com/office/drawing/2014/main" id="{EE2E243F-44BA-4DDB-9B23-893BE10D4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" y="1669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VCR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9" name="Text Box 62">
              <a:extLst>
                <a:ext uri="{FF2B5EF4-FFF2-40B4-BE49-F238E27FC236}">
                  <a16:creationId xmlns:a16="http://schemas.microsoft.com/office/drawing/2014/main" id="{636D7ABC-A07B-44A9-83FD-61C6E2A1C2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1" y="1492"/>
              <a:ext cx="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PC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0" name="Text Box 63">
              <a:extLst>
                <a:ext uri="{FF2B5EF4-FFF2-40B4-BE49-F238E27FC236}">
                  <a16:creationId xmlns:a16="http://schemas.microsoft.com/office/drawing/2014/main" id="{2FE99FD8-0B4F-4F1D-96E4-F9062862F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1197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1Qtr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1" name="Text Box 64">
              <a:extLst>
                <a:ext uri="{FF2B5EF4-FFF2-40B4-BE49-F238E27FC236}">
                  <a16:creationId xmlns:a16="http://schemas.microsoft.com/office/drawing/2014/main" id="{8245EAC6-710B-418F-8A71-3ED4990ABC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6" y="1185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2Qtr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2" name="Text Box 65">
              <a:extLst>
                <a:ext uri="{FF2B5EF4-FFF2-40B4-BE49-F238E27FC236}">
                  <a16:creationId xmlns:a16="http://schemas.microsoft.com/office/drawing/2014/main" id="{2E6F50B3-4413-4024-9C2A-E6F58748B7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1209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3Qtr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3" name="Text Box 66">
              <a:extLst>
                <a:ext uri="{FF2B5EF4-FFF2-40B4-BE49-F238E27FC236}">
                  <a16:creationId xmlns:a16="http://schemas.microsoft.com/office/drawing/2014/main" id="{6503816A-A7D7-471F-9B9C-A10224CC65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1221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4Qtr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4" name="Text Box 67">
              <a:extLst>
                <a:ext uri="{FF2B5EF4-FFF2-40B4-BE49-F238E27FC236}">
                  <a16:creationId xmlns:a16="http://schemas.microsoft.com/office/drawing/2014/main" id="{2FDB3FC0-AD0C-40E8-94D6-6D1B7F20C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5" y="1482"/>
              <a:ext cx="5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U.S.A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5" name="Text Box 68">
              <a:extLst>
                <a:ext uri="{FF2B5EF4-FFF2-40B4-BE49-F238E27FC236}">
                  <a16:creationId xmlns:a16="http://schemas.microsoft.com/office/drawing/2014/main" id="{8E3B369E-40E5-48C0-A862-E21A7282E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4" y="1974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Canada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6" name="Text Box 69">
              <a:extLst>
                <a:ext uri="{FF2B5EF4-FFF2-40B4-BE49-F238E27FC236}">
                  <a16:creationId xmlns:a16="http://schemas.microsoft.com/office/drawing/2014/main" id="{766F8BAA-7F51-437F-8A3B-43211B9082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4" y="2394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Mexico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7" name="Text Box 70">
              <a:extLst>
                <a:ext uri="{FF2B5EF4-FFF2-40B4-BE49-F238E27FC236}">
                  <a16:creationId xmlns:a16="http://schemas.microsoft.com/office/drawing/2014/main" id="{0D4240BB-1A37-41D7-AA27-0233632B0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2874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 i="1">
                  <a:latin typeface="Times New Roman" panose="02020603050405020304" pitchFamily="18" charset="0"/>
                </a:rPr>
                <a:t>sum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13BD840F-369C-4BF6-9AA7-D8841ED1D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21844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rgbClr val="FFC000"/>
                </a:solidFill>
                <a:ea typeface="SimSun" panose="02010600030101010101" pitchFamily="2" charset="-122"/>
              </a:rPr>
              <a:t>Cuboids Corresponding to the Cube</a:t>
            </a:r>
          </a:p>
        </p:txBody>
      </p:sp>
      <p:sp>
        <p:nvSpPr>
          <p:cNvPr id="28676" name="AutoShape 3">
            <a:extLst>
              <a:ext uri="{FF2B5EF4-FFF2-40B4-BE49-F238E27FC236}">
                <a16:creationId xmlns:a16="http://schemas.microsoft.com/office/drawing/2014/main" id="{5B47ED7D-A053-4ABA-80B6-8A0DDCAB1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7" name="AutoShape 4">
            <a:extLst>
              <a:ext uri="{FF2B5EF4-FFF2-40B4-BE49-F238E27FC236}">
                <a16:creationId xmlns:a16="http://schemas.microsoft.com/office/drawing/2014/main" id="{C3A7FA59-878E-470A-811A-3845672E3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AutoShape 5">
            <a:extLst>
              <a:ext uri="{FF2B5EF4-FFF2-40B4-BE49-F238E27FC236}">
                <a16:creationId xmlns:a16="http://schemas.microsoft.com/office/drawing/2014/main" id="{5C4905D4-D1FE-45A2-88A9-A4AEF664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9" name="AutoShape 6">
            <a:extLst>
              <a:ext uri="{FF2B5EF4-FFF2-40B4-BE49-F238E27FC236}">
                <a16:creationId xmlns:a16="http://schemas.microsoft.com/office/drawing/2014/main" id="{2D0307E3-2A1A-4CA8-99F2-F1CE0BCDE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0" name="AutoShape 7">
            <a:extLst>
              <a:ext uri="{FF2B5EF4-FFF2-40B4-BE49-F238E27FC236}">
                <a16:creationId xmlns:a16="http://schemas.microsoft.com/office/drawing/2014/main" id="{85A02773-327A-4CA0-922B-9595374FA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886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7DDFF8E3-DECC-42D2-847C-6B615DB6A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2" name="AutoShape 9">
            <a:extLst>
              <a:ext uri="{FF2B5EF4-FFF2-40B4-BE49-F238E27FC236}">
                <a16:creationId xmlns:a16="http://schemas.microsoft.com/office/drawing/2014/main" id="{0D8FA677-F01E-475D-A5AF-4EC311AC3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3" name="AutoShape 10">
            <a:extLst>
              <a:ext uri="{FF2B5EF4-FFF2-40B4-BE49-F238E27FC236}">
                <a16:creationId xmlns:a16="http://schemas.microsoft.com/office/drawing/2014/main" id="{00A058B5-D20C-4F5C-A4A7-19854877B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8768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208B3EAC-A93E-4020-825A-6C47E4972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1995489"/>
            <a:ext cx="45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 b="1">
                <a:latin typeface="Times New Roman" panose="02020603050405020304" pitchFamily="18" charset="0"/>
                <a:ea typeface="SimSun" panose="02010600030101010101" pitchFamily="2" charset="-122"/>
              </a:rPr>
              <a:t>all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70558F86-8008-43DA-8DE4-C71D7A3F68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8FAFCDBF-B6AC-4C0B-8242-F7004C8C3E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9559BBF7-9E5F-43DB-B78D-34A8EDE1C5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B539BFAB-6D0E-4661-B50A-2A77B033BB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9" name="Line 16">
            <a:extLst>
              <a:ext uri="{FF2B5EF4-FFF2-40B4-BE49-F238E27FC236}">
                <a16:creationId xmlns:a16="http://schemas.microsoft.com/office/drawing/2014/main" id="{88AC466C-1894-490D-BD47-517F6B6DB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7">
            <a:extLst>
              <a:ext uri="{FF2B5EF4-FFF2-40B4-BE49-F238E27FC236}">
                <a16:creationId xmlns:a16="http://schemas.microsoft.com/office/drawing/2014/main" id="{759D5F1B-3AB1-4264-AB56-9AD9FA15A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200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8">
            <a:extLst>
              <a:ext uri="{FF2B5EF4-FFF2-40B4-BE49-F238E27FC236}">
                <a16:creationId xmlns:a16="http://schemas.microsoft.com/office/drawing/2014/main" id="{8ADD1FAE-1815-4D60-B1CE-0ED21FBD13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2004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Line 19">
            <a:extLst>
              <a:ext uri="{FF2B5EF4-FFF2-40B4-BE49-F238E27FC236}">
                <a16:creationId xmlns:a16="http://schemas.microsoft.com/office/drawing/2014/main" id="{6615C3BA-C0D9-43FD-9259-0EED24379E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200400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Line 20">
            <a:extLst>
              <a:ext uri="{FF2B5EF4-FFF2-40B4-BE49-F238E27FC236}">
                <a16:creationId xmlns:a16="http://schemas.microsoft.com/office/drawing/2014/main" id="{3F7EC0F3-C8EB-4B89-919A-061B43E19A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200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Line 21">
            <a:extLst>
              <a:ext uri="{FF2B5EF4-FFF2-40B4-BE49-F238E27FC236}">
                <a16:creationId xmlns:a16="http://schemas.microsoft.com/office/drawing/2014/main" id="{583ADF0C-E713-4072-8724-01912E6C1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962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Line 22">
            <a:extLst>
              <a:ext uri="{FF2B5EF4-FFF2-40B4-BE49-F238E27FC236}">
                <a16:creationId xmlns:a16="http://schemas.microsoft.com/office/drawing/2014/main" id="{011C3E4D-2985-4AE3-B452-A44BC13EA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038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3">
            <a:extLst>
              <a:ext uri="{FF2B5EF4-FFF2-40B4-BE49-F238E27FC236}">
                <a16:creationId xmlns:a16="http://schemas.microsoft.com/office/drawing/2014/main" id="{AC922FDD-867E-4012-92D4-C0C0C2FBAB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4038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2747B568-5DDE-417A-A6C7-F51725DA8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740026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5D609428-6F8E-4110-88BE-245903586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6" y="2757489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DC01B01B-E741-4993-AD11-1C734971F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2681289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D7F09436-7282-4CBA-9301-7237C5599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3543301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7ADFA83A-F830-460E-B56F-7E09409D8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3543301"/>
            <a:ext cx="163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F2E18E6D-BCC9-4BAC-8A17-9F4841EBA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3543301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AA50B0A5-12A8-40D0-9C37-22C3FB366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4991101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 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EB4D1028-9F73-46C5-9E70-125A8E5D5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286001"/>
            <a:ext cx="204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0-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apex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C39BB9F7-1AC9-41F0-BC99-67FD9B740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29098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1-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6" name="Text Box 33">
            <a:extLst>
              <a:ext uri="{FF2B5EF4-FFF2-40B4-BE49-F238E27FC236}">
                <a16:creationId xmlns:a16="http://schemas.microsoft.com/office/drawing/2014/main" id="{CF1D4E03-9418-4DE6-8B60-8F7DCCF8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39004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2-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7" name="Text Box 34">
            <a:extLst>
              <a:ext uri="{FF2B5EF4-FFF2-40B4-BE49-F238E27FC236}">
                <a16:creationId xmlns:a16="http://schemas.microsoft.com/office/drawing/2014/main" id="{0C8BDDEA-882C-44D9-9347-740B6E88C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4738689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3-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base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>
            <a:extLst>
              <a:ext uri="{FF2B5EF4-FFF2-40B4-BE49-F238E27FC236}">
                <a16:creationId xmlns:a16="http://schemas.microsoft.com/office/drawing/2014/main" id="{6B92F464-9693-4458-B50C-A7316C96A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0889" y="834850"/>
            <a:ext cx="10270222" cy="655040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Typical OLAP Operations</a:t>
            </a:r>
          </a:p>
        </p:txBody>
      </p:sp>
      <p:sp>
        <p:nvSpPr>
          <p:cNvPr id="29700" name="Rectangle 1027">
            <a:extLst>
              <a:ext uri="{FF2B5EF4-FFF2-40B4-BE49-F238E27FC236}">
                <a16:creationId xmlns:a16="http://schemas.microsoft.com/office/drawing/2014/main" id="{BB438C94-6CB0-43CC-BD59-2C96474A3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7288" y="1996580"/>
            <a:ext cx="9668312" cy="4328020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Roll up (drill-up):</a:t>
            </a:r>
            <a:r>
              <a:rPr lang="en-US" altLang="ru-RU" sz="2000" dirty="0"/>
              <a:t> summarize data</a:t>
            </a:r>
          </a:p>
          <a:p>
            <a:pPr lvl="1" eaLnBrk="1" hangingPunct="1"/>
            <a:r>
              <a:rPr lang="en-US" altLang="ru-RU" sz="2400" i="1" dirty="0"/>
              <a:t>by climbing up hierarchy or by dimension reduction</a:t>
            </a:r>
            <a:endParaRPr lang="en-US" altLang="ru-RU" sz="2400" dirty="0"/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Drill down (roll down):</a:t>
            </a:r>
            <a:r>
              <a:rPr lang="en-US" altLang="ru-RU" sz="2000" dirty="0"/>
              <a:t> reverse of roll-up</a:t>
            </a:r>
          </a:p>
          <a:p>
            <a:pPr lvl="1" eaLnBrk="1" hangingPunct="1"/>
            <a:r>
              <a:rPr lang="en-US" altLang="ru-RU" sz="2400" i="1" dirty="0"/>
              <a:t>from higher level summary to lower level summary or detailed data, or introducing new dimensions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Slice and dice:</a:t>
            </a:r>
            <a:r>
              <a:rPr lang="en-US" altLang="ru-RU" sz="2000" dirty="0"/>
              <a:t> </a:t>
            </a:r>
            <a:r>
              <a:rPr lang="en-US" altLang="ru-RU" sz="2400" i="1" dirty="0"/>
              <a:t>project and select</a:t>
            </a:r>
            <a:r>
              <a:rPr lang="en-US" altLang="ru-RU" sz="2400" dirty="0"/>
              <a:t> 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Pivot (rotate):</a:t>
            </a:r>
            <a:r>
              <a:rPr lang="en-US" altLang="ru-RU" sz="2000" dirty="0"/>
              <a:t> </a:t>
            </a:r>
          </a:p>
          <a:p>
            <a:pPr lvl="1" eaLnBrk="1" hangingPunct="1"/>
            <a:r>
              <a:rPr lang="en-US" altLang="ru-RU" sz="2400" i="1" dirty="0"/>
              <a:t>reorient the cube, visualization, 3D to series of 2D planes</a:t>
            </a:r>
          </a:p>
          <a:p>
            <a:pPr eaLnBrk="1" hangingPunct="1"/>
            <a:r>
              <a:rPr lang="en-US" altLang="ru-RU" sz="2000" dirty="0"/>
              <a:t>Other operations</a:t>
            </a:r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across:</a:t>
            </a:r>
            <a:r>
              <a:rPr lang="en-US" altLang="ru-RU" sz="2400" i="1" dirty="0"/>
              <a:t> involving (across) more than one fact table</a:t>
            </a:r>
            <a:endParaRPr lang="en-US" altLang="ru-RU" sz="2400" dirty="0"/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through:</a:t>
            </a:r>
            <a:r>
              <a:rPr lang="en-US" altLang="ru-RU" sz="2400" i="1" dirty="0"/>
              <a:t> through the bottom level of the cube to its back-end relational tables (using SQL)</a:t>
            </a:r>
            <a:endParaRPr lang="en-US" altLang="ru-RU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2" descr="browse1">
            <a:extLst>
              <a:ext uri="{FF2B5EF4-FFF2-40B4-BE49-F238E27FC236}">
                <a16:creationId xmlns:a16="http://schemas.microsoft.com/office/drawing/2014/main" id="{CEC8E50C-A59F-475E-8ADF-932128FD0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145531"/>
            <a:ext cx="5167618" cy="4398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3">
            <a:extLst>
              <a:ext uri="{FF2B5EF4-FFF2-40B4-BE49-F238E27FC236}">
                <a16:creationId xmlns:a16="http://schemas.microsoft.com/office/drawing/2014/main" id="{41255F17-2018-4286-803B-FED49074E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2576" y="723550"/>
            <a:ext cx="9721442" cy="820024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Browsing a Data Cube</a:t>
            </a:r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id="{55DF75A8-30E9-4633-8D45-283157270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0" y="5095876"/>
            <a:ext cx="2927758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ru-RU" dirty="0"/>
              <a:t>Visualization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dirty="0"/>
              <a:t>OLAP capabilities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dirty="0"/>
              <a:t>Interactive manipulation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C4472127-1B63-4F86-84BA-09A067F8E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16919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Data Warehouse—Subject-Oriented</a:t>
            </a:r>
            <a:endParaRPr lang="en-US" altLang="ru-RU" sz="3200" dirty="0">
              <a:solidFill>
                <a:srgbClr val="FFC000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0B4CBD9-AF80-4BD6-B657-9DCDDCF9E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2" y="2038525"/>
            <a:ext cx="9744568" cy="428273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Organized around major subjects, such as </a:t>
            </a:r>
            <a:r>
              <a:rPr lang="en-US" altLang="ru-RU" sz="2400" dirty="0">
                <a:solidFill>
                  <a:schemeClr val="hlink"/>
                </a:solidFill>
              </a:rPr>
              <a:t>customer, product, sales</a:t>
            </a:r>
            <a:endParaRPr lang="en-US" altLang="ru-RU" sz="2400" dirty="0"/>
          </a:p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Focusing on the modeling and analysis of data for decision makers, not on daily operations or transaction processing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Provide </a:t>
            </a:r>
            <a:r>
              <a:rPr lang="en-US" altLang="ru-RU" sz="2400" dirty="0">
                <a:solidFill>
                  <a:schemeClr val="hlink"/>
                </a:solidFill>
              </a:rPr>
              <a:t>a simple and concise</a:t>
            </a:r>
            <a:r>
              <a:rPr lang="en-US" altLang="ru-RU" sz="2400" dirty="0"/>
              <a:t> view around particular subject issues by </a:t>
            </a:r>
            <a:r>
              <a:rPr lang="en-US" altLang="ru-RU" sz="2400" dirty="0">
                <a:solidFill>
                  <a:schemeClr val="hlink"/>
                </a:solidFill>
              </a:rPr>
              <a:t>excluding data that are not useful in the decision support process</a:t>
            </a:r>
            <a:endParaRPr lang="en-US" alt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099F41D-0951-44AE-AD6A-D033A049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985A84F-87F9-44DF-B277-84197E1407E7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031ED24-B073-48D7-8084-BDB3BFB83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25308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Data Warehouse—Integrated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C91FD6-2EBA-4162-A68C-D9662D824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4675" y="2046914"/>
            <a:ext cx="9506125" cy="4353886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US" altLang="ru-RU" sz="2400" dirty="0"/>
              <a:t>Constructed by integrating multiple, heterogeneous data sources</a:t>
            </a:r>
          </a:p>
          <a:p>
            <a:pPr lvl="1" eaLnBrk="1" hangingPunct="1"/>
            <a:r>
              <a:rPr lang="en-US" altLang="ru-RU" sz="2400" dirty="0"/>
              <a:t>relational databases, flat files, on-line transaction records</a:t>
            </a:r>
          </a:p>
          <a:p>
            <a:pPr eaLnBrk="1" hangingPunct="1"/>
            <a:r>
              <a:rPr lang="en-US" altLang="ru-RU" sz="2400" dirty="0"/>
              <a:t>Data cleaning and data integration techniques are applied.</a:t>
            </a:r>
          </a:p>
          <a:p>
            <a:pPr lvl="1" eaLnBrk="1" hangingPunct="1"/>
            <a:r>
              <a:rPr lang="en-US" altLang="ru-RU" sz="2400" dirty="0"/>
              <a:t>Ensure consistency in naming conventions, encoding structures, attribute measures, etc. among different data sources</a:t>
            </a:r>
          </a:p>
          <a:p>
            <a:pPr lvl="2" eaLnBrk="1" hangingPunct="1"/>
            <a:r>
              <a:rPr lang="en-US" altLang="ru-RU" sz="2000" dirty="0"/>
              <a:t>E.g., Hotel price: currency, tax, breakfast covered, etc.</a:t>
            </a:r>
          </a:p>
          <a:p>
            <a:pPr lvl="1" eaLnBrk="1" hangingPunct="1"/>
            <a:r>
              <a:rPr lang="en-US" altLang="ru-RU" sz="2400" dirty="0"/>
              <a:t>When data is moved to the warehouse, it is converted.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9C09706B-6262-4B28-8CDE-4063FD1AF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9473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Data Warehouse—Time Variant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5A34B3A-DCBB-4E10-9C3B-2831E50C7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1" y="2441196"/>
            <a:ext cx="9655729" cy="4009938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The time horizon for the data warehouse is significantly longer than that of operational systems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Operational database: current value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Data warehouse data: provide information from a historical perspective (e.g., past 5-10 years)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Every key structure in the data warehouse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Contains an element of time, explicitly or implicitly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But the key of operational data may or may not contain “time element”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>
            <a:extLst>
              <a:ext uri="{FF2B5EF4-FFF2-40B4-BE49-F238E27FC236}">
                <a16:creationId xmlns:a16="http://schemas.microsoft.com/office/drawing/2014/main" id="{86593E3C-C7CF-46E0-8666-5F77FCFDD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16919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Data Warehouse—Nonvolatile</a:t>
            </a:r>
          </a:p>
        </p:txBody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50F1C5A1-8A00-4D9E-AE29-E84FE7A43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508" y="2046913"/>
            <a:ext cx="10494628" cy="451327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A </a:t>
            </a:r>
            <a:r>
              <a:rPr lang="en-US" altLang="ru-RU" sz="2400" dirty="0">
                <a:solidFill>
                  <a:schemeClr val="hlink"/>
                </a:solidFill>
              </a:rPr>
              <a:t>physically separate store</a:t>
            </a:r>
            <a:r>
              <a:rPr lang="en-US" altLang="ru-RU" sz="2400" dirty="0"/>
              <a:t> of data transformed from the operational environment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Operational </a:t>
            </a:r>
            <a:r>
              <a:rPr lang="en-US" altLang="ru-RU" sz="2400" dirty="0">
                <a:solidFill>
                  <a:schemeClr val="hlink"/>
                </a:solidFill>
              </a:rPr>
              <a:t>update of data does not occur</a:t>
            </a:r>
            <a:r>
              <a:rPr lang="en-US" altLang="ru-RU" sz="2400" dirty="0"/>
              <a:t> in the data warehouse environment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Does not require transaction processing, recovery, and concurrency control mechanisms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Requires only two operations in data accessing: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ru-RU" i="1" dirty="0">
                <a:solidFill>
                  <a:schemeClr val="hlink"/>
                </a:solidFill>
              </a:rPr>
              <a:t>initial loading of data</a:t>
            </a:r>
            <a:r>
              <a:rPr lang="en-US" altLang="ru-RU" dirty="0"/>
              <a:t> and </a:t>
            </a:r>
            <a:r>
              <a:rPr lang="en-US" altLang="ru-RU" i="1" dirty="0">
                <a:solidFill>
                  <a:schemeClr val="hlink"/>
                </a:solidFill>
              </a:rPr>
              <a:t>access of data</a:t>
            </a:r>
            <a:endParaRPr lang="en-US" alt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8D6A3C28-C02C-4B17-A4BE-78DD9165C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en-US" altLang="ru-RU"/>
              <a:t>OLTP vs. OLAP</a:t>
            </a:r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4A05978A-8CEA-4C05-8158-0E97E1865D74}"/>
              </a:ext>
            </a:extLst>
          </p:cNvPr>
          <p:cNvGraphicFramePr>
            <a:graphicFrameLocks/>
          </p:cNvGraphicFramePr>
          <p:nvPr>
            <p:ph type="tbl" idx="1"/>
          </p:nvPr>
        </p:nvGraphicFramePr>
        <p:xfrm>
          <a:off x="1981200" y="1447800"/>
          <a:ext cx="7945438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1172825" imgH="6858000" progId="Word.Document.8">
                  <p:embed/>
                </p:oleObj>
              </mc:Choice>
              <mc:Fallback>
                <p:oleObj name="Document" r:id="rId3" imgW="11172825" imgH="6858000" progId="Word.Document.8">
                  <p:embed/>
                  <p:pic>
                    <p:nvPicPr>
                      <p:cNvPr id="10244" name="Object 3">
                        <a:extLst>
                          <a:ext uri="{FF2B5EF4-FFF2-40B4-BE49-F238E27FC236}">
                            <a16:creationId xmlns:a16="http://schemas.microsoft.com/office/drawing/2014/main" id="{4A05978A-8CEA-4C05-8158-0E97E1865D7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47800"/>
                        <a:ext cx="7945438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Line 4">
            <a:extLst>
              <a:ext uri="{FF2B5EF4-FFF2-40B4-BE49-F238E27FC236}">
                <a16:creationId xmlns:a16="http://schemas.microsoft.com/office/drawing/2014/main" id="{AD06586D-ED6D-47AC-BF2C-17F597AF2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9982200" y="14478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DFCD90FA-89D7-4568-B31D-3BFB4DDDF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6376" y="866862"/>
            <a:ext cx="9369803" cy="623888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Why a Separate Data Warehouse?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843723B-CA3D-4953-A8C5-1598B8747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1988190"/>
            <a:ext cx="9632659" cy="4412609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High performance for both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DBMS— tuned for OLTP: access methods, indexing, concurrency control, recovery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Warehouse—tuned for OLAP: complex OLAP queries, multidimensional view, consolidation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Different functions and different data: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missing data</a:t>
            </a:r>
            <a:r>
              <a:rPr lang="en-US" altLang="ru-RU" sz="2000" dirty="0"/>
              <a:t>: Decision support requires historical data which operational DBs do not typically maintain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consolidation</a:t>
            </a:r>
            <a:r>
              <a:rPr lang="en-US" altLang="ru-RU" sz="2000" dirty="0"/>
              <a:t>:  DS requires consolidation (aggregation, summarization) of data from heterogeneous sources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quality</a:t>
            </a:r>
            <a:r>
              <a:rPr lang="en-US" altLang="ru-RU" sz="2000" dirty="0"/>
              <a:t>: different sources typically use inconsistent data representations, codes and formats which have to be reconciled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Note: There are more and more systems which perform OLAP analysis directly on relational databases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2">
            <a:extLst>
              <a:ext uri="{FF2B5EF4-FFF2-40B4-BE49-F238E27FC236}">
                <a16:creationId xmlns:a16="http://schemas.microsoft.com/office/drawing/2014/main" id="{4F0353A1-E374-47F4-A8F0-4F0BA45C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1" y="3237161"/>
            <a:ext cx="2011363" cy="917079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88899" name="Rectangle 3">
            <a:extLst>
              <a:ext uri="{FF2B5EF4-FFF2-40B4-BE49-F238E27FC236}">
                <a16:creationId xmlns:a16="http://schemas.microsoft.com/office/drawing/2014/main" id="{B3240051-AB73-43FE-ABCA-8D6D0EBB1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317" y="641350"/>
            <a:ext cx="8534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 Warehouse: A Multi-Tiered Architecture</a:t>
            </a:r>
            <a:endParaRPr lang="en-US" sz="4000" dirty="0">
              <a:solidFill>
                <a:srgbClr val="FFC000"/>
              </a:solidFill>
              <a:latin typeface="Times New Roman" pitchFamily="18" charset="0"/>
            </a:endParaRP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5DC71CC3-184A-4157-957F-82865BF04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838200"/>
            <a:ext cx="6705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E8B1FD3E-64A8-4B89-9298-645E6B880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22" y="3429001"/>
            <a:ext cx="1544718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Data</a:t>
            </a:r>
          </a:p>
          <a:p>
            <a:pPr algn="ctr"/>
            <a:r>
              <a:rPr lang="en-US" altLang="ru-RU">
                <a:latin typeface="Times New Roman" panose="02020603050405020304" pitchFamily="18" charset="0"/>
              </a:rPr>
              <a:t>Warehouse</a:t>
            </a:r>
          </a:p>
        </p:txBody>
      </p:sp>
      <p:sp>
        <p:nvSpPr>
          <p:cNvPr id="12295" name="Oval 6">
            <a:extLst>
              <a:ext uri="{FF2B5EF4-FFF2-40B4-BE49-F238E27FC236}">
                <a16:creationId xmlns:a16="http://schemas.microsoft.com/office/drawing/2014/main" id="{4DC142F1-8415-4613-A0D4-661681CBF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2057400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6" name="AutoShape 7">
            <a:extLst>
              <a:ext uri="{FF2B5EF4-FFF2-40B4-BE49-F238E27FC236}">
                <a16:creationId xmlns:a16="http://schemas.microsoft.com/office/drawing/2014/main" id="{4B487B37-ED65-4641-B438-D9F38DD0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0" y="3206750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2297" name="Group 8">
            <a:extLst>
              <a:ext uri="{FF2B5EF4-FFF2-40B4-BE49-F238E27FC236}">
                <a16:creationId xmlns:a16="http://schemas.microsoft.com/office/drawing/2014/main" id="{8798C1E6-6EE8-4997-B804-F2EDCC4A7129}"/>
              </a:ext>
            </a:extLst>
          </p:cNvPr>
          <p:cNvGrpSpPr>
            <a:grpSpLocks/>
          </p:cNvGrpSpPr>
          <p:nvPr/>
        </p:nvGrpSpPr>
        <p:grpSpPr bwMode="auto">
          <a:xfrm>
            <a:off x="3429001" y="2667000"/>
            <a:ext cx="1228725" cy="2197100"/>
            <a:chOff x="1238" y="1876"/>
            <a:chExt cx="774" cy="1384"/>
          </a:xfrm>
        </p:grpSpPr>
        <p:sp>
          <p:nvSpPr>
            <p:cNvPr id="12340" name="AutoShape 9">
              <a:extLst>
                <a:ext uri="{FF2B5EF4-FFF2-40B4-BE49-F238E27FC236}">
                  <a16:creationId xmlns:a16="http://schemas.microsoft.com/office/drawing/2014/main" id="{F71C1679-149C-4F64-BBBD-EEAFE6368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41" name="Rectangle 10">
              <a:extLst>
                <a:ext uri="{FF2B5EF4-FFF2-40B4-BE49-F238E27FC236}">
                  <a16:creationId xmlns:a16="http://schemas.microsoft.com/office/drawing/2014/main" id="{E1E0FD08-2A35-43E1-99E1-A9C20DCCE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Extract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Transform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Load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Refresh</a:t>
              </a:r>
            </a:p>
          </p:txBody>
        </p:sp>
      </p:grpSp>
      <p:sp>
        <p:nvSpPr>
          <p:cNvPr id="12298" name="Rectangle 11">
            <a:extLst>
              <a:ext uri="{FF2B5EF4-FFF2-40B4-BE49-F238E27FC236}">
                <a16:creationId xmlns:a16="http://schemas.microsoft.com/office/drawing/2014/main" id="{4D7A722B-2468-468F-A643-06E5F3304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6172200"/>
            <a:ext cx="1905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OLAP Engine</a:t>
            </a:r>
          </a:p>
        </p:txBody>
      </p:sp>
      <p:sp>
        <p:nvSpPr>
          <p:cNvPr id="12299" name="Rectangle 12">
            <a:extLst>
              <a:ext uri="{FF2B5EF4-FFF2-40B4-BE49-F238E27FC236}">
                <a16:creationId xmlns:a16="http://schemas.microsoft.com/office/drawing/2014/main" id="{72EF43FF-7262-457E-83F5-22ECE3BE7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1" y="2743201"/>
            <a:ext cx="1713611" cy="15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Analysis</a:t>
            </a:r>
          </a:p>
          <a:p>
            <a:r>
              <a:rPr lang="en-US" altLang="ru-RU">
                <a:latin typeface="Times New Roman" panose="02020603050405020304" pitchFamily="18" charset="0"/>
              </a:rPr>
              <a:t>Query</a:t>
            </a:r>
          </a:p>
          <a:p>
            <a:r>
              <a:rPr lang="en-US" altLang="ru-RU">
                <a:latin typeface="Times New Roman" panose="02020603050405020304" pitchFamily="18" charset="0"/>
              </a:rPr>
              <a:t>Reports</a:t>
            </a:r>
          </a:p>
          <a:p>
            <a:r>
              <a:rPr lang="en-US" altLang="ru-RU">
                <a:latin typeface="Times New Roman" panose="02020603050405020304" pitchFamily="18" charset="0"/>
              </a:rPr>
              <a:t>Data mining</a:t>
            </a:r>
          </a:p>
        </p:txBody>
      </p:sp>
      <p:sp>
        <p:nvSpPr>
          <p:cNvPr id="12300" name="Rectangle 13">
            <a:extLst>
              <a:ext uri="{FF2B5EF4-FFF2-40B4-BE49-F238E27FC236}">
                <a16:creationId xmlns:a16="http://schemas.microsoft.com/office/drawing/2014/main" id="{615568A4-63D6-4041-8A8E-29A34F66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1143000" cy="99060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Monitor</a:t>
            </a:r>
          </a:p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&amp;</a:t>
            </a:r>
          </a:p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Integrator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grpSp>
        <p:nvGrpSpPr>
          <p:cNvPr id="12301" name="Group 14">
            <a:extLst>
              <a:ext uri="{FF2B5EF4-FFF2-40B4-BE49-F238E27FC236}">
                <a16:creationId xmlns:a16="http://schemas.microsoft.com/office/drawing/2014/main" id="{3E0A8381-AD18-4F6F-8AF2-5953EFFFDC59}"/>
              </a:ext>
            </a:extLst>
          </p:cNvPr>
          <p:cNvGrpSpPr>
            <a:grpSpLocks/>
          </p:cNvGrpSpPr>
          <p:nvPr/>
        </p:nvGrpSpPr>
        <p:grpSpPr bwMode="auto">
          <a:xfrm>
            <a:off x="3733801" y="1676400"/>
            <a:ext cx="931863" cy="914400"/>
            <a:chOff x="288" y="1012"/>
            <a:chExt cx="769" cy="664"/>
          </a:xfrm>
        </p:grpSpPr>
        <p:sp>
          <p:nvSpPr>
            <p:cNvPr id="12337" name="Oval 15">
              <a:extLst>
                <a:ext uri="{FF2B5EF4-FFF2-40B4-BE49-F238E27FC236}">
                  <a16:creationId xmlns:a16="http://schemas.microsoft.com/office/drawing/2014/main" id="{DBDBE3A3-445D-4FE6-9A1D-E51C19B48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8" name="Freeform 16">
              <a:extLst>
                <a:ext uri="{FF2B5EF4-FFF2-40B4-BE49-F238E27FC236}">
                  <a16:creationId xmlns:a16="http://schemas.microsoft.com/office/drawing/2014/main" id="{7AE1C650-777E-4745-B166-90957445F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solidFill>
              <a:srgbClr val="FCFEB9"/>
            </a:solidFill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9" name="Oval 17">
              <a:extLst>
                <a:ext uri="{FF2B5EF4-FFF2-40B4-BE49-F238E27FC236}">
                  <a16:creationId xmlns:a16="http://schemas.microsoft.com/office/drawing/2014/main" id="{56F585A9-2806-4174-960C-BCA03AB65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2302" name="Rectangle 18">
            <a:extLst>
              <a:ext uri="{FF2B5EF4-FFF2-40B4-BE49-F238E27FC236}">
                <a16:creationId xmlns:a16="http://schemas.microsoft.com/office/drawing/2014/main" id="{A8AEC870-C67E-4B15-BED3-83B9DC70F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057400"/>
            <a:ext cx="85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Metadata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03" name="Line 19">
            <a:extLst>
              <a:ext uri="{FF2B5EF4-FFF2-40B4-BE49-F238E27FC236}">
                <a16:creationId xmlns:a16="http://schemas.microsoft.com/office/drawing/2014/main" id="{3B901E18-72C4-4B67-8A59-5CFAC3D13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13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Rectangle 20">
            <a:extLst>
              <a:ext uri="{FF2B5EF4-FFF2-40B4-BE49-F238E27FC236}">
                <a16:creationId xmlns:a16="http://schemas.microsoft.com/office/drawing/2014/main" id="{94B94377-841A-4BE2-968A-1C008EBA2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976" y="6096001"/>
            <a:ext cx="1817805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Sources</a:t>
            </a:r>
          </a:p>
        </p:txBody>
      </p:sp>
      <p:sp>
        <p:nvSpPr>
          <p:cNvPr id="12305" name="Rectangle 21">
            <a:extLst>
              <a:ext uri="{FF2B5EF4-FFF2-40B4-BE49-F238E27FC236}">
                <a16:creationId xmlns:a16="http://schemas.microsoft.com/office/drawing/2014/main" id="{DE4EC195-E3CA-4DFB-83E4-72EDDFC6D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1" y="6172200"/>
            <a:ext cx="2015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Front-End Tools</a:t>
            </a:r>
          </a:p>
        </p:txBody>
      </p:sp>
      <p:sp>
        <p:nvSpPr>
          <p:cNvPr id="12306" name="Rectangle 22">
            <a:extLst>
              <a:ext uri="{FF2B5EF4-FFF2-40B4-BE49-F238E27FC236}">
                <a16:creationId xmlns:a16="http://schemas.microsoft.com/office/drawing/2014/main" id="{CF9FC260-1F6F-4675-8956-F6A1A398E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4526" y="3336926"/>
            <a:ext cx="886461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Serve</a:t>
            </a:r>
          </a:p>
        </p:txBody>
      </p:sp>
      <p:sp>
        <p:nvSpPr>
          <p:cNvPr id="12307" name="AutoShape 23">
            <a:extLst>
              <a:ext uri="{FF2B5EF4-FFF2-40B4-BE49-F238E27FC236}">
                <a16:creationId xmlns:a16="http://schemas.microsoft.com/office/drawing/2014/main" id="{6301C4E1-B351-4B88-A404-77C936E5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362200"/>
            <a:ext cx="7556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8" name="AutoShape 24">
            <a:extLst>
              <a:ext uri="{FF2B5EF4-FFF2-40B4-BE49-F238E27FC236}">
                <a16:creationId xmlns:a16="http://schemas.microsoft.com/office/drawing/2014/main" id="{34CDE702-C9AB-4935-ADA9-EF87FE49C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343400"/>
            <a:ext cx="6794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9" name="AutoShape 25">
            <a:extLst>
              <a:ext uri="{FF2B5EF4-FFF2-40B4-BE49-F238E27FC236}">
                <a16:creationId xmlns:a16="http://schemas.microsoft.com/office/drawing/2014/main" id="{9CF005CD-6A89-47ED-9FFB-9ED60AC4D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0" name="AutoShape 26">
            <a:extLst>
              <a:ext uri="{FF2B5EF4-FFF2-40B4-BE49-F238E27FC236}">
                <a16:creationId xmlns:a16="http://schemas.microsoft.com/office/drawing/2014/main" id="{13C41CD0-83FF-4496-972E-694DE6DE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1" name="AutoShape 27">
            <a:extLst>
              <a:ext uri="{FF2B5EF4-FFF2-40B4-BE49-F238E27FC236}">
                <a16:creationId xmlns:a16="http://schemas.microsoft.com/office/drawing/2014/main" id="{857EC97C-E35A-417A-811C-A41C19BD8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2" name="Rectangle 28">
            <a:extLst>
              <a:ext uri="{FF2B5EF4-FFF2-40B4-BE49-F238E27FC236}">
                <a16:creationId xmlns:a16="http://schemas.microsoft.com/office/drawing/2014/main" id="{47237079-3241-465B-BA82-7C9E0BCD0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562600"/>
            <a:ext cx="1022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Data Marts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13" name="Line 29">
            <a:extLst>
              <a:ext uri="{FF2B5EF4-FFF2-40B4-BE49-F238E27FC236}">
                <a16:creationId xmlns:a16="http://schemas.microsoft.com/office/drawing/2014/main" id="{668A3CFB-A72F-4E65-B691-8BE00A2D7B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743200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14" name="Line 30">
            <a:extLst>
              <a:ext uri="{FF2B5EF4-FFF2-40B4-BE49-F238E27FC236}">
                <a16:creationId xmlns:a16="http://schemas.microsoft.com/office/drawing/2014/main" id="{88B6510B-4CA3-401E-AA9B-A2D3D7A0F8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876800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15" name="AutoShape 31">
            <a:extLst>
              <a:ext uri="{FF2B5EF4-FFF2-40B4-BE49-F238E27FC236}">
                <a16:creationId xmlns:a16="http://schemas.microsoft.com/office/drawing/2014/main" id="{DC08F294-E726-4E73-810C-056319AF4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1" y="4799262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6" name="AutoShape 32">
            <a:extLst>
              <a:ext uri="{FF2B5EF4-FFF2-40B4-BE49-F238E27FC236}">
                <a16:creationId xmlns:a16="http://schemas.microsoft.com/office/drawing/2014/main" id="{FEF31D1E-322D-4D76-95EC-55889813E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1" y="4799262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7" name="AutoShape 33">
            <a:extLst>
              <a:ext uri="{FF2B5EF4-FFF2-40B4-BE49-F238E27FC236}">
                <a16:creationId xmlns:a16="http://schemas.microsoft.com/office/drawing/2014/main" id="{3AE77875-C47F-4E13-9945-1C28E59A3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4799262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2318" name="Group 34">
            <a:extLst>
              <a:ext uri="{FF2B5EF4-FFF2-40B4-BE49-F238E27FC236}">
                <a16:creationId xmlns:a16="http://schemas.microsoft.com/office/drawing/2014/main" id="{21E3E118-CB5E-4480-8E02-46105B999C7D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1524000"/>
            <a:ext cx="1604963" cy="3879850"/>
            <a:chOff x="148" y="1440"/>
            <a:chExt cx="1011" cy="2444"/>
          </a:xfrm>
        </p:grpSpPr>
        <p:sp>
          <p:nvSpPr>
            <p:cNvPr id="12329" name="Oval 35">
              <a:extLst>
                <a:ext uri="{FF2B5EF4-FFF2-40B4-BE49-F238E27FC236}">
                  <a16:creationId xmlns:a16="http://schemas.microsoft.com/office/drawing/2014/main" id="{75B0C60A-4BC0-406C-88FA-EE35DF5C4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0" name="Oval 36">
              <a:extLst>
                <a:ext uri="{FF2B5EF4-FFF2-40B4-BE49-F238E27FC236}">
                  <a16:creationId xmlns:a16="http://schemas.microsoft.com/office/drawing/2014/main" id="{E1BA1B27-DCC6-4117-B027-8E6AA02FF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1" name="Oval 37">
              <a:extLst>
                <a:ext uri="{FF2B5EF4-FFF2-40B4-BE49-F238E27FC236}">
                  <a16:creationId xmlns:a16="http://schemas.microsoft.com/office/drawing/2014/main" id="{FE472BFD-6B90-43A9-8445-76D6847B1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2" name="Rectangle 38">
              <a:extLst>
                <a:ext uri="{FF2B5EF4-FFF2-40B4-BE49-F238E27FC236}">
                  <a16:creationId xmlns:a16="http://schemas.microsoft.com/office/drawing/2014/main" id="{A2F6896F-CD03-46A6-8308-292F6E81D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48"/>
              <a:ext cx="919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Operational 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DBs</a:t>
              </a:r>
            </a:p>
          </p:txBody>
        </p:sp>
        <p:sp>
          <p:nvSpPr>
            <p:cNvPr id="12333" name="Rectangle 39">
              <a:extLst>
                <a:ext uri="{FF2B5EF4-FFF2-40B4-BE49-F238E27FC236}">
                  <a16:creationId xmlns:a16="http://schemas.microsoft.com/office/drawing/2014/main" id="{5A219D19-AE83-4BB7-8D90-5796A3848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69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Other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sources</a:t>
              </a:r>
            </a:p>
          </p:txBody>
        </p:sp>
        <p:sp>
          <p:nvSpPr>
            <p:cNvPr id="12334" name="AutoShape 40">
              <a:extLst>
                <a:ext uri="{FF2B5EF4-FFF2-40B4-BE49-F238E27FC236}">
                  <a16:creationId xmlns:a16="http://schemas.microsoft.com/office/drawing/2014/main" id="{064F5932-1E93-4360-91E5-F22FB4820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3253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5" name="AutoShape 41">
              <a:extLst>
                <a:ext uri="{FF2B5EF4-FFF2-40B4-BE49-F238E27FC236}">
                  <a16:creationId xmlns:a16="http://schemas.microsoft.com/office/drawing/2014/main" id="{1D01CFE0-4D1C-41AC-B085-C070BF116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" y="2984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6" name="AutoShape 42">
              <a:extLst>
                <a:ext uri="{FF2B5EF4-FFF2-40B4-BE49-F238E27FC236}">
                  <a16:creationId xmlns:a16="http://schemas.microsoft.com/office/drawing/2014/main" id="{BBED2CCE-6215-4D0D-9CC3-5E9CFE4DC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706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2319" name="Line 43">
            <a:extLst>
              <a:ext uri="{FF2B5EF4-FFF2-40B4-BE49-F238E27FC236}">
                <a16:creationId xmlns:a16="http://schemas.microsoft.com/office/drawing/2014/main" id="{A5571F31-67A9-444E-B241-10F566FBC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1524000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0" name="Line 44">
            <a:extLst>
              <a:ext uri="{FF2B5EF4-FFF2-40B4-BE49-F238E27FC236}">
                <a16:creationId xmlns:a16="http://schemas.microsoft.com/office/drawing/2014/main" id="{06E5A3F0-881F-4E21-B0C4-78F1E754E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1" name="Line 45">
            <a:extLst>
              <a:ext uri="{FF2B5EF4-FFF2-40B4-BE49-F238E27FC236}">
                <a16:creationId xmlns:a16="http://schemas.microsoft.com/office/drawing/2014/main" id="{8BBD23AE-A0EA-4916-8364-96A11C817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2" name="Text Box 46">
            <a:extLst>
              <a:ext uri="{FF2B5EF4-FFF2-40B4-BE49-F238E27FC236}">
                <a16:creationId xmlns:a16="http://schemas.microsoft.com/office/drawing/2014/main" id="{2D118461-54FF-4D85-9455-D846D207F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1" y="6172200"/>
            <a:ext cx="1596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Storage</a:t>
            </a:r>
          </a:p>
        </p:txBody>
      </p:sp>
      <p:sp>
        <p:nvSpPr>
          <p:cNvPr id="12323" name="AutoShape 47">
            <a:extLst>
              <a:ext uri="{FF2B5EF4-FFF2-40B4-BE49-F238E27FC236}">
                <a16:creationId xmlns:a16="http://schemas.microsoft.com/office/drawing/2014/main" id="{1FFEE8A0-0957-437A-8DD6-ED44F33C209F}"/>
              </a:ext>
            </a:extLst>
          </p:cNvPr>
          <p:cNvSpPr>
            <a:spLocks/>
          </p:cNvSpPr>
          <p:nvPr/>
        </p:nvSpPr>
        <p:spPr bwMode="auto">
          <a:xfrm rot="5400000">
            <a:off x="2476500" y="5219700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4" name="AutoShape 48">
            <a:extLst>
              <a:ext uri="{FF2B5EF4-FFF2-40B4-BE49-F238E27FC236}">
                <a16:creationId xmlns:a16="http://schemas.microsoft.com/office/drawing/2014/main" id="{95F48BAE-A796-49D7-88CD-A6C08F873F97}"/>
              </a:ext>
            </a:extLst>
          </p:cNvPr>
          <p:cNvSpPr>
            <a:spLocks/>
          </p:cNvSpPr>
          <p:nvPr/>
        </p:nvSpPr>
        <p:spPr bwMode="auto">
          <a:xfrm rot="5400000">
            <a:off x="5029200" y="4419600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5" name="AutoShape 49">
            <a:extLst>
              <a:ext uri="{FF2B5EF4-FFF2-40B4-BE49-F238E27FC236}">
                <a16:creationId xmlns:a16="http://schemas.microsoft.com/office/drawing/2014/main" id="{98B98844-53BF-4247-B6AA-7CF3DA0BC05B}"/>
              </a:ext>
            </a:extLst>
          </p:cNvPr>
          <p:cNvSpPr>
            <a:spLocks/>
          </p:cNvSpPr>
          <p:nvPr/>
        </p:nvSpPr>
        <p:spPr bwMode="auto">
          <a:xfrm rot="5400000">
            <a:off x="7505700" y="54483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6" name="AutoShape 50">
            <a:extLst>
              <a:ext uri="{FF2B5EF4-FFF2-40B4-BE49-F238E27FC236}">
                <a16:creationId xmlns:a16="http://schemas.microsoft.com/office/drawing/2014/main" id="{B9624F64-35B6-4A95-9016-2D1EEFA05C7C}"/>
              </a:ext>
            </a:extLst>
          </p:cNvPr>
          <p:cNvSpPr>
            <a:spLocks/>
          </p:cNvSpPr>
          <p:nvPr/>
        </p:nvSpPr>
        <p:spPr bwMode="auto">
          <a:xfrm rot="5400000">
            <a:off x="9258300" y="4991100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7" name="Rectangle 51">
            <a:extLst>
              <a:ext uri="{FF2B5EF4-FFF2-40B4-BE49-F238E27FC236}">
                <a16:creationId xmlns:a16="http://schemas.microsoft.com/office/drawing/2014/main" id="{6FCDA576-2A5B-473B-A9F7-C7288A26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1905000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OLAP Server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28" name="Line 52">
            <a:extLst>
              <a:ext uri="{FF2B5EF4-FFF2-40B4-BE49-F238E27FC236}">
                <a16:creationId xmlns:a16="http://schemas.microsoft.com/office/drawing/2014/main" id="{D057DB65-FF66-42EE-83B0-B18B0E06A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908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12</TotalTime>
  <Words>1845</Words>
  <Application>Microsoft Office PowerPoint</Application>
  <PresentationFormat>Широкоэкранный</PresentationFormat>
  <Paragraphs>380</Paragraphs>
  <Slides>26</Slides>
  <Notes>25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8" baseType="lpstr">
      <vt:lpstr>Arial</vt:lpstr>
      <vt:lpstr>Calibri</vt:lpstr>
      <vt:lpstr>Corbel</vt:lpstr>
      <vt:lpstr>Gill Sans MT</vt:lpstr>
      <vt:lpstr>Impact</vt:lpstr>
      <vt:lpstr>Monotype Sorts</vt:lpstr>
      <vt:lpstr>Tahoma</vt:lpstr>
      <vt:lpstr>Times New Roman</vt:lpstr>
      <vt:lpstr>Wingdings</vt:lpstr>
      <vt:lpstr>Wingdings 2</vt:lpstr>
      <vt:lpstr>Дивиденд</vt:lpstr>
      <vt:lpstr>Microsoft Word Document</vt:lpstr>
      <vt:lpstr>The lecture 10</vt:lpstr>
      <vt:lpstr>What is a Data Warehouse?</vt:lpstr>
      <vt:lpstr>Data Warehouse—Subject-Oriented</vt:lpstr>
      <vt:lpstr>Data Warehouse—Integrated</vt:lpstr>
      <vt:lpstr>Data Warehouse—Time Variant</vt:lpstr>
      <vt:lpstr>Data Warehouse—Nonvolatile</vt:lpstr>
      <vt:lpstr>OLTP vs. OLAP</vt:lpstr>
      <vt:lpstr>Why a Separate Data Warehouse?</vt:lpstr>
      <vt:lpstr>Презентация PowerPoint</vt:lpstr>
      <vt:lpstr>Three Data Warehouse Models</vt:lpstr>
      <vt:lpstr>Extraction, Transformation, and Loading (ETL)</vt:lpstr>
      <vt:lpstr>Metadata Repository</vt:lpstr>
      <vt:lpstr>Data Warehousing and On-line Analytical Processing</vt:lpstr>
      <vt:lpstr>From Tables and Spreadsheets to  Data Cubes</vt:lpstr>
      <vt:lpstr>Cube: A Lattice of Cuboids</vt:lpstr>
      <vt:lpstr>Conceptual Modeling of Data Warehouses</vt:lpstr>
      <vt:lpstr>Example of Star Schema</vt:lpstr>
      <vt:lpstr>Example of Snowflake Schema</vt:lpstr>
      <vt:lpstr>Example of Fact Constellation</vt:lpstr>
      <vt:lpstr>A Concept Hierarchy:  Dimension (location)</vt:lpstr>
      <vt:lpstr>Data Cube Measures: Three Categories</vt:lpstr>
      <vt:lpstr>Multidimensional Data</vt:lpstr>
      <vt:lpstr>A Sample Data Cube</vt:lpstr>
      <vt:lpstr>Cuboids Corresponding to the Cube</vt:lpstr>
      <vt:lpstr>Typical OLAP Operations</vt:lpstr>
      <vt:lpstr>Browsing a Data Cube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10</dc:title>
  <dc:creator>Карюкин Владислав</dc:creator>
  <cp:lastModifiedBy>Карюкин Владислав</cp:lastModifiedBy>
  <cp:revision>2</cp:revision>
  <dcterms:created xsi:type="dcterms:W3CDTF">2021-01-14T18:25:11Z</dcterms:created>
  <dcterms:modified xsi:type="dcterms:W3CDTF">2021-01-14T18:37:23Z</dcterms:modified>
</cp:coreProperties>
</file>